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56" r:id="rId3"/>
    <p:sldId id="257" r:id="rId4"/>
  </p:sldIdLst>
  <p:sldSz cx="10058400" cy="7772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1" d="100"/>
          <a:sy n="101" d="100"/>
        </p:scale>
        <p:origin x="1608" y="108"/>
      </p:cViewPr>
      <p:guideLst>
        <p:guide orient="horz" pos="2448"/>
        <p:guide pos="3168"/>
      </p:guideLst>
    </p:cSldViewPr>
  </p:slid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8D6FE3C-34D8-4B4B-9273-D907B0A3B964}" type="datetimeFigureOut">
              <a:rPr lang="en-US"/>
              <a:t>5/30/2023</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D0FF5F4-5691-49AF-9E16-FB22826F7264}" type="datetimeFigureOut">
              <a:rPr lang="en-US"/>
              <a:t>5/30/2023</a:t>
            </a:fld>
            <a:endParaRPr/>
          </a:p>
        </p:txBody>
      </p:sp>
      <p:sp>
        <p:nvSpPr>
          <p:cNvPr id="4" name="Slide Image Placeholder 3"/>
          <p:cNvSpPr>
            <a:spLocks noGrp="1" noRot="1" noChangeAspect="1"/>
          </p:cNvSpPr>
          <p:nvPr>
            <p:ph type="sldImg" idx="2"/>
          </p:nvPr>
        </p:nvSpPr>
        <p:spPr>
          <a:xfrm>
            <a:off x="1474788" y="1162050"/>
            <a:ext cx="4060825" cy="313690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cxnSp>
        <p:nvCxnSpPr>
          <p:cNvPr id="3" name="Straight Connector 2"/>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en-US"/>
              <a:t>Click icon to add picture</a:t>
            </a:r>
            <a:endParaRPr/>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en-US"/>
              <a:t>Click icon to add picture</a:t>
            </a:r>
            <a:endParaRPr/>
          </a:p>
        </p:txBody>
      </p:sp>
      <p:sp>
        <p:nvSpPr>
          <p:cNvPr id="20" name="Rectangle 19"/>
          <p:cNvSpPr/>
          <p:nvPr userDrawn="1"/>
        </p:nvSpPr>
        <p:spPr>
          <a:xfrm>
            <a:off x="7141464" y="1901952"/>
            <a:ext cx="2450592" cy="1463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a:t>
            </a:r>
            <a:br>
              <a:rPr/>
            </a:br>
            <a: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cxnSp>
        <p:nvCxnSpPr>
          <p:cNvPr id="8" name="Straight Connector 7"/>
          <p:cNvCxnSpPr/>
          <p:nvPr userDrawn="1"/>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2" name="Rectangle 31"/>
          <p:cNvSpPr/>
          <p:nvPr userDrawn="1"/>
        </p:nvSpPr>
        <p:spPr>
          <a:xfrm>
            <a:off x="3849624" y="685800"/>
            <a:ext cx="2450592" cy="395039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9" name="Straight Connector 2"/>
          <p:cNvCxnSpPr/>
          <p:nvPr userDrawn="1"/>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849624" y="457200"/>
            <a:ext cx="245059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849624" y="6854395"/>
            <a:ext cx="245059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accent2">
                    <a:lumMod val="7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en-US"/>
              <a:t>Click icon to add picture</a:t>
            </a:r>
            <a:endParaRPr/>
          </a:p>
        </p:txBody>
      </p:sp>
      <p:sp>
        <p:nvSpPr>
          <p:cNvPr id="36" name="Text Placeholder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8" name="Text Placeholder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0" name="Text Placeholder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5/30/2023</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300"/>
              </a:spcBef>
            </a:pPr>
            <a:r>
              <a:rPr sz="1000" dirty="0">
                <a:solidFill>
                  <a:prstClr val="white">
                    <a:lumMod val="50000"/>
                  </a:prstClr>
                </a:solidFill>
                <a:latin typeface="Calibri Light" panose="020F0302020204030204" pitchFamily="34" charset="0"/>
                <a:cs typeface="Calibri" panose="020F0502020204030204" pitchFamily="34" charset="0"/>
              </a:rPr>
              <a:t>The placeholders in this brochure are formatted for you. If you want to add or remove bullet points from text, just click the Bullets button on the Home tab.</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click a picture, press the Delete key, then click the icon to add your picture.</a:t>
            </a:r>
            <a:endParaRPr lang="en-US" sz="1000" dirty="0">
              <a:solidFill>
                <a:prstClr val="white">
                  <a:lumMod val="50000"/>
                </a:prstClr>
              </a:solidFill>
              <a:latin typeface="Calibri Light" panose="020F0302020204030204" pitchFamily="34" charset="0"/>
              <a:cs typeface="Calibri" panose="020F0502020204030204" pitchFamily="34" charset="0"/>
            </a:endParaRPr>
          </a:p>
          <a:p>
            <a:pPr lvl="0">
              <a:spcBef>
                <a:spcPts val="600"/>
              </a:spcBef>
            </a:pPr>
            <a:r>
              <a:rPr lang="en-US" sz="1000" dirty="0">
                <a:solidFill>
                  <a:prstClr val="white">
                    <a:lumMod val="50000"/>
                  </a:prstClr>
                </a:solidFill>
                <a:latin typeface="Calibri Light" panose="020F0302020204030204" pitchFamily="34" charset="0"/>
                <a:cs typeface="Calibri" panose="020F0502020204030204" pitchFamily="34" charset="0"/>
              </a:rPr>
              <a:t>If you replace a photo</a:t>
            </a:r>
            <a:r>
              <a:rPr lang="en-US" sz="1000" baseline="0" dirty="0">
                <a:solidFill>
                  <a:prstClr val="white">
                    <a:lumMod val="50000"/>
                  </a:prstClr>
                </a:solidFill>
                <a:latin typeface="Calibri Light" panose="020F0302020204030204" pitchFamily="34" charset="0"/>
                <a:cs typeface="Calibri" panose="020F0502020204030204" pitchFamily="34" charset="0"/>
              </a:rPr>
              <a:t> with your own and it’s not a flawless fit for the space, you can crop it to fit in almost no time. Just select the picture and then, on the Picture tools Format tab, in the Size group, click Crop.</a:t>
            </a:r>
            <a:endParaRPr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3"/>
          </p:nvPr>
        </p:nvSpPr>
        <p:spPr>
          <a:xfrm>
            <a:off x="7044612" y="639763"/>
            <a:ext cx="2659225" cy="1262062"/>
          </a:xfrm>
        </p:spPr>
        <p:txBody>
          <a:bodyPr/>
          <a:lstStyle/>
          <a:p>
            <a:r>
              <a:rPr lang="en-US" sz="2400" b="1" u="sng" dirty="0"/>
              <a:t>Precinct Election Official’s</a:t>
            </a:r>
          </a:p>
        </p:txBody>
      </p:sp>
      <p:sp>
        <p:nvSpPr>
          <p:cNvPr id="20" name="Text Placeholder 19"/>
          <p:cNvSpPr>
            <a:spLocks noGrp="1"/>
          </p:cNvSpPr>
          <p:nvPr>
            <p:ph type="body" sz="quarter" idx="18"/>
          </p:nvPr>
        </p:nvSpPr>
        <p:spPr/>
        <p:txBody>
          <a:bodyPr/>
          <a:lstStyle/>
          <a:p>
            <a:r>
              <a:rPr lang="en-US" dirty="0"/>
              <a:t>Elections</a:t>
            </a:r>
          </a:p>
        </p:txBody>
      </p:sp>
      <p:sp>
        <p:nvSpPr>
          <p:cNvPr id="21" name="Text Placeholder 20"/>
          <p:cNvSpPr>
            <a:spLocks noGrp="1"/>
          </p:cNvSpPr>
          <p:nvPr>
            <p:ph type="body" sz="quarter" idx="19"/>
          </p:nvPr>
        </p:nvSpPr>
        <p:spPr>
          <a:xfrm>
            <a:off x="457200" y="4901889"/>
            <a:ext cx="2359152" cy="1573268"/>
          </a:xfrm>
        </p:spPr>
        <p:txBody>
          <a:bodyPr/>
          <a:lstStyle/>
          <a:p>
            <a:pPr algn="ctr"/>
            <a:r>
              <a:rPr lang="en-US" i="1" dirty="0"/>
              <a:t>If you have any more questions, please feel free to call us or visit our website for more information.</a:t>
            </a:r>
          </a:p>
          <a:p>
            <a:pPr algn="ctr"/>
            <a:r>
              <a:rPr lang="en-US" i="1" dirty="0"/>
              <a:t>919-545-8500</a:t>
            </a:r>
          </a:p>
          <a:p>
            <a:pPr algn="ctr"/>
            <a:r>
              <a:rPr lang="en-US" i="1" dirty="0"/>
              <a:t>www.chathamnc.org/BOE</a:t>
            </a:r>
          </a:p>
        </p:txBody>
      </p:sp>
      <p:pic>
        <p:nvPicPr>
          <p:cNvPr id="8" name="Picture 7"/>
          <p:cNvPicPr>
            <a:picLocks noChangeAspect="1"/>
          </p:cNvPicPr>
          <p:nvPr/>
        </p:nvPicPr>
        <p:blipFill>
          <a:blip r:embed="rId2"/>
          <a:stretch>
            <a:fillRect/>
          </a:stretch>
        </p:blipFill>
        <p:spPr>
          <a:xfrm>
            <a:off x="7217371" y="2132799"/>
            <a:ext cx="2285714" cy="1534132"/>
          </a:xfrm>
          <a:prstGeom prst="rect">
            <a:avLst/>
          </a:prstGeom>
        </p:spPr>
      </p:pic>
      <p:sp>
        <p:nvSpPr>
          <p:cNvPr id="9" name="TextBox 8"/>
          <p:cNvSpPr txBox="1"/>
          <p:nvPr/>
        </p:nvSpPr>
        <p:spPr>
          <a:xfrm>
            <a:off x="7217371" y="3792894"/>
            <a:ext cx="2285714" cy="646331"/>
          </a:xfrm>
          <a:prstGeom prst="rect">
            <a:avLst/>
          </a:prstGeom>
          <a:noFill/>
        </p:spPr>
        <p:txBody>
          <a:bodyPr wrap="square" rtlCol="0">
            <a:spAutoFit/>
          </a:bodyPr>
          <a:lstStyle/>
          <a:p>
            <a:pPr algn="ctr"/>
            <a:r>
              <a:rPr lang="en-US" b="1" u="sng" dirty="0"/>
              <a:t>Chatham County Board of Elections</a:t>
            </a:r>
          </a:p>
        </p:txBody>
      </p:sp>
      <p:sp>
        <p:nvSpPr>
          <p:cNvPr id="10" name="TextBox 9"/>
          <p:cNvSpPr txBox="1"/>
          <p:nvPr/>
        </p:nvSpPr>
        <p:spPr>
          <a:xfrm>
            <a:off x="7234712" y="4439225"/>
            <a:ext cx="2279023" cy="1200329"/>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984 Thompson Street Suite D</a:t>
            </a:r>
          </a:p>
          <a:p>
            <a:pPr algn="ctr"/>
            <a:r>
              <a:rPr lang="en-US" dirty="0">
                <a:latin typeface="Times New Roman" panose="02020603050405020304" pitchFamily="18" charset="0"/>
                <a:cs typeface="Times New Roman" panose="02020603050405020304" pitchFamily="18" charset="0"/>
              </a:rPr>
              <a:t>P.O Box111</a:t>
            </a:r>
          </a:p>
          <a:p>
            <a:pPr algn="ctr"/>
            <a:r>
              <a:rPr lang="en-US" dirty="0">
                <a:latin typeface="Times New Roman" panose="02020603050405020304" pitchFamily="18" charset="0"/>
                <a:cs typeface="Times New Roman" panose="02020603050405020304" pitchFamily="18" charset="0"/>
              </a:rPr>
              <a:t>Pittsboro, NC 27312</a:t>
            </a:r>
          </a:p>
        </p:txBody>
      </p:sp>
      <p:sp>
        <p:nvSpPr>
          <p:cNvPr id="23" name="TextBox 22"/>
          <p:cNvSpPr txBox="1"/>
          <p:nvPr/>
        </p:nvSpPr>
        <p:spPr>
          <a:xfrm>
            <a:off x="7044612" y="5688523"/>
            <a:ext cx="2479664" cy="584775"/>
          </a:xfrm>
          <a:prstGeom prst="rect">
            <a:avLst/>
          </a:prstGeom>
          <a:noFill/>
        </p:spPr>
        <p:txBody>
          <a:bodyPr wrap="square" rtlCol="0">
            <a:spAutoFit/>
          </a:bodyPr>
          <a:lstStyle/>
          <a:p>
            <a:pPr algn="ctr"/>
            <a:r>
              <a:rPr lang="en-US" sz="1600" dirty="0">
                <a:latin typeface="Times New Roman" panose="02020603050405020304" pitchFamily="18" charset="0"/>
                <a:cs typeface="Times New Roman" panose="02020603050405020304" pitchFamily="18" charset="0"/>
              </a:rPr>
              <a:t>919-545-8500</a:t>
            </a:r>
          </a:p>
          <a:p>
            <a:pPr algn="ctr"/>
            <a:r>
              <a:rPr lang="en-US" sz="1600" dirty="0"/>
              <a:t>www.chathamnc.org/BOE</a:t>
            </a:r>
          </a:p>
        </p:txBody>
      </p:sp>
      <p:sp>
        <p:nvSpPr>
          <p:cNvPr id="24" name="TextBox 23"/>
          <p:cNvSpPr txBox="1"/>
          <p:nvPr/>
        </p:nvSpPr>
        <p:spPr>
          <a:xfrm>
            <a:off x="3735084" y="774441"/>
            <a:ext cx="2472612" cy="369332"/>
          </a:xfrm>
          <a:prstGeom prst="rect">
            <a:avLst/>
          </a:prstGeom>
          <a:noFill/>
        </p:spPr>
        <p:txBody>
          <a:bodyPr wrap="square" rtlCol="0">
            <a:spAutoFit/>
          </a:bodyPr>
          <a:lstStyle/>
          <a:p>
            <a:pPr algn="ctr"/>
            <a:r>
              <a:rPr lang="en-US" b="1" u="sng" dirty="0"/>
              <a:t>Compensation</a:t>
            </a:r>
          </a:p>
        </p:txBody>
      </p:sp>
      <p:sp>
        <p:nvSpPr>
          <p:cNvPr id="2" name="TextBox 1"/>
          <p:cNvSpPr txBox="1"/>
          <p:nvPr/>
        </p:nvSpPr>
        <p:spPr>
          <a:xfrm>
            <a:off x="457200" y="774441"/>
            <a:ext cx="2359152" cy="369332"/>
          </a:xfrm>
          <a:prstGeom prst="rect">
            <a:avLst/>
          </a:prstGeom>
          <a:noFill/>
        </p:spPr>
        <p:txBody>
          <a:bodyPr wrap="square" rtlCol="0">
            <a:spAutoFit/>
          </a:bodyPr>
          <a:lstStyle/>
          <a:p>
            <a:pPr algn="ctr"/>
            <a:r>
              <a:rPr lang="en-US" b="1" u="sng" dirty="0"/>
              <a:t>Qualifications</a:t>
            </a:r>
          </a:p>
        </p:txBody>
      </p:sp>
      <p:sp>
        <p:nvSpPr>
          <p:cNvPr id="4" name="TextBox 3"/>
          <p:cNvSpPr txBox="1"/>
          <p:nvPr/>
        </p:nvSpPr>
        <p:spPr>
          <a:xfrm>
            <a:off x="3526971" y="1143773"/>
            <a:ext cx="2481943" cy="1569660"/>
          </a:xfrm>
          <a:prstGeom prst="rect">
            <a:avLst/>
          </a:prstGeom>
          <a:noFill/>
        </p:spPr>
        <p:txBody>
          <a:bodyPr wrap="square" rtlCol="0">
            <a:spAutoFit/>
          </a:bodyPr>
          <a:lstStyle/>
          <a:p>
            <a:r>
              <a:rPr lang="en-US" sz="1200" dirty="0"/>
              <a:t>All precinct officials are expected to attend training, assist with setup the day before an election, and work on election day.  </a:t>
            </a:r>
          </a:p>
          <a:p>
            <a:endParaRPr lang="en-US" sz="1200" dirty="0"/>
          </a:p>
          <a:p>
            <a:r>
              <a:rPr lang="en-US" sz="1200" u="sng" dirty="0"/>
              <a:t>Chief Judges </a:t>
            </a:r>
            <a:r>
              <a:rPr lang="en-US" sz="1200" dirty="0"/>
              <a:t>– Can earn up to $365</a:t>
            </a:r>
          </a:p>
          <a:p>
            <a:r>
              <a:rPr lang="en-US" sz="1200" u="sng" dirty="0"/>
              <a:t>Judges</a:t>
            </a:r>
            <a:r>
              <a:rPr lang="en-US" sz="1200" dirty="0"/>
              <a:t> – Can earn up to $285</a:t>
            </a:r>
          </a:p>
          <a:p>
            <a:r>
              <a:rPr lang="en-US" sz="1200" u="sng" dirty="0"/>
              <a:t>Assistants</a:t>
            </a:r>
            <a:r>
              <a:rPr lang="en-US" sz="1200" dirty="0"/>
              <a:t> – Can earn up to $260 </a:t>
            </a:r>
          </a:p>
        </p:txBody>
      </p:sp>
      <p:sp>
        <p:nvSpPr>
          <p:cNvPr id="5" name="TextBox 4"/>
          <p:cNvSpPr txBox="1"/>
          <p:nvPr/>
        </p:nvSpPr>
        <p:spPr>
          <a:xfrm>
            <a:off x="3755880" y="2762680"/>
            <a:ext cx="2337711" cy="369332"/>
          </a:xfrm>
          <a:prstGeom prst="rect">
            <a:avLst/>
          </a:prstGeom>
          <a:noFill/>
        </p:spPr>
        <p:txBody>
          <a:bodyPr wrap="square" rtlCol="0">
            <a:spAutoFit/>
          </a:bodyPr>
          <a:lstStyle/>
          <a:p>
            <a:pPr algn="ctr"/>
            <a:r>
              <a:rPr lang="en-US" u="sng" dirty="0"/>
              <a:t>Training</a:t>
            </a:r>
          </a:p>
        </p:txBody>
      </p:sp>
      <p:sp>
        <p:nvSpPr>
          <p:cNvPr id="7" name="TextBox 6"/>
          <p:cNvSpPr txBox="1"/>
          <p:nvPr/>
        </p:nvSpPr>
        <p:spPr>
          <a:xfrm>
            <a:off x="3685074" y="3198973"/>
            <a:ext cx="2360645" cy="2123658"/>
          </a:xfrm>
          <a:prstGeom prst="rect">
            <a:avLst/>
          </a:prstGeom>
          <a:noFill/>
        </p:spPr>
        <p:txBody>
          <a:bodyPr wrap="square" rtlCol="0">
            <a:spAutoFit/>
          </a:bodyPr>
          <a:lstStyle/>
          <a:p>
            <a:r>
              <a:rPr lang="en-US" sz="1200" dirty="0"/>
              <a:t>Training is mandatory to become a precinct official. The training is conducting by the Board of Elections. </a:t>
            </a:r>
          </a:p>
          <a:p>
            <a:endParaRPr lang="en-US" sz="1200" dirty="0"/>
          </a:p>
          <a:p>
            <a:r>
              <a:rPr lang="en-US" sz="1200" dirty="0"/>
              <a:t>Training is held in a classroom setting at Chatham County Board of Elections</a:t>
            </a:r>
          </a:p>
          <a:p>
            <a:endParaRPr lang="en-US" sz="1200" dirty="0"/>
          </a:p>
          <a:p>
            <a:endParaRPr lang="en-US" sz="1200" dirty="0"/>
          </a:p>
          <a:p>
            <a:endParaRPr lang="en-US" sz="1200" dirty="0"/>
          </a:p>
        </p:txBody>
      </p:sp>
      <p:sp>
        <p:nvSpPr>
          <p:cNvPr id="11" name="TextBox 10"/>
          <p:cNvSpPr txBox="1"/>
          <p:nvPr/>
        </p:nvSpPr>
        <p:spPr>
          <a:xfrm>
            <a:off x="441378" y="1116237"/>
            <a:ext cx="2359152" cy="3785652"/>
          </a:xfrm>
          <a:prstGeom prst="rect">
            <a:avLst/>
          </a:prstGeom>
          <a:noFill/>
        </p:spPr>
        <p:txBody>
          <a:bodyPr wrap="square" rtlCol="0">
            <a:spAutoFit/>
          </a:bodyPr>
          <a:lstStyle/>
          <a:p>
            <a:pPr marL="171450" indent="-171450">
              <a:buFont typeface="Arial" panose="020B0604020202020204" pitchFamily="34" charset="0"/>
              <a:buChar char="•"/>
            </a:pPr>
            <a:r>
              <a:rPr lang="en-US" sz="1200" dirty="0"/>
              <a:t>Cannot be an elected government official, precinct chair, manager, or treasurer for any candidate or political party.</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Must be a registered voter in Chatham County.</a:t>
            </a:r>
          </a:p>
          <a:p>
            <a:endParaRPr lang="en-US" sz="1200" dirty="0"/>
          </a:p>
          <a:p>
            <a:pPr marL="171450" indent="-171450">
              <a:buFont typeface="Arial" panose="020B0604020202020204" pitchFamily="34" charset="0"/>
              <a:buChar char="•"/>
            </a:pPr>
            <a:r>
              <a:rPr lang="en-US" sz="1200" dirty="0"/>
              <a:t>Must be able to read and write.</a:t>
            </a:r>
          </a:p>
          <a:p>
            <a:endParaRPr lang="en-US" sz="1200" dirty="0"/>
          </a:p>
          <a:p>
            <a:pPr marL="171450" indent="-171450">
              <a:buFont typeface="Arial" panose="020B0604020202020204" pitchFamily="34" charset="0"/>
              <a:buChar char="•"/>
            </a:pPr>
            <a:r>
              <a:rPr lang="en-US" sz="1200" dirty="0"/>
              <a:t>Must be computer literate.</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Must be able to lift up to 40lbs </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Must be able to perform all tasks that are required.</a:t>
            </a:r>
          </a:p>
          <a:p>
            <a:endParaRPr lang="en-US" sz="1200" dirty="0"/>
          </a:p>
          <a:p>
            <a:endParaRPr lang="en-US" sz="1200" dirty="0"/>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85074" y="5523722"/>
            <a:ext cx="2630001" cy="1240366"/>
          </a:xfrm>
          <a:prstGeom prst="rect">
            <a:avLst/>
          </a:prstGeom>
        </p:spPr>
      </p:pic>
      <p:pic>
        <p:nvPicPr>
          <p:cNvPr id="12" name="Picture 11"/>
          <p:cNvPicPr>
            <a:picLocks noChangeAspect="1"/>
          </p:cNvPicPr>
          <p:nvPr/>
        </p:nvPicPr>
        <p:blipFill>
          <a:blip r:embed="rId4"/>
          <a:stretch>
            <a:fillRect/>
          </a:stretch>
        </p:blipFill>
        <p:spPr>
          <a:xfrm>
            <a:off x="3526971" y="4870218"/>
            <a:ext cx="5920910" cy="1277426"/>
          </a:xfrm>
          <a:prstGeom prst="rect">
            <a:avLst/>
          </a:prstGeom>
        </p:spPr>
      </p:pic>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0"/>
          </p:nvPr>
        </p:nvSpPr>
        <p:spPr>
          <a:xfrm>
            <a:off x="457200" y="1118054"/>
            <a:ext cx="2450592" cy="241171"/>
          </a:xfrm>
        </p:spPr>
        <p:txBody>
          <a:bodyPr/>
          <a:lstStyle/>
          <a:p>
            <a:r>
              <a:rPr lang="en-US" sz="1200" u="sng" dirty="0"/>
              <a:t>What is a Chief Judge?</a:t>
            </a:r>
          </a:p>
        </p:txBody>
      </p:sp>
      <p:sp>
        <p:nvSpPr>
          <p:cNvPr id="68" name="Text Placeholder 67"/>
          <p:cNvSpPr>
            <a:spLocks noGrp="1"/>
          </p:cNvSpPr>
          <p:nvPr>
            <p:ph type="body" sz="quarter" idx="28"/>
          </p:nvPr>
        </p:nvSpPr>
        <p:spPr>
          <a:xfrm>
            <a:off x="3895344" y="724208"/>
            <a:ext cx="2359152" cy="369331"/>
          </a:xfrm>
        </p:spPr>
        <p:txBody>
          <a:bodyPr/>
          <a:lstStyle/>
          <a:p>
            <a:pPr algn="ctr"/>
            <a:r>
              <a:rPr lang="en-US" sz="1800" b="1" u="sng" dirty="0">
                <a:solidFill>
                  <a:schemeClr val="tx2"/>
                </a:solidFill>
              </a:rPr>
              <a:t>Election Assistants</a:t>
            </a:r>
          </a:p>
        </p:txBody>
      </p:sp>
      <p:sp>
        <p:nvSpPr>
          <p:cNvPr id="42" name="Text Placeholder 41"/>
          <p:cNvSpPr>
            <a:spLocks noGrp="1"/>
          </p:cNvSpPr>
          <p:nvPr>
            <p:ph type="body" sz="quarter" idx="31"/>
          </p:nvPr>
        </p:nvSpPr>
        <p:spPr>
          <a:xfrm>
            <a:off x="373224" y="1487386"/>
            <a:ext cx="2450592" cy="4099183"/>
          </a:xfrm>
        </p:spPr>
        <p:txBody>
          <a:bodyPr/>
          <a:lstStyle/>
          <a:p>
            <a:pPr>
              <a:lnSpc>
                <a:spcPct val="114000"/>
              </a:lnSpc>
              <a:spcBef>
                <a:spcPts val="0"/>
              </a:spcBef>
              <a:spcAft>
                <a:spcPts val="800"/>
              </a:spcAft>
            </a:pPr>
            <a:r>
              <a:rPr lang="en-US" sz="1200" dirty="0"/>
              <a:t>They’re the head official at the precinct site.</a:t>
            </a:r>
          </a:p>
          <a:p>
            <a:pPr>
              <a:lnSpc>
                <a:spcPct val="114000"/>
              </a:lnSpc>
              <a:spcBef>
                <a:spcPts val="0"/>
              </a:spcBef>
              <a:spcAft>
                <a:spcPts val="800"/>
              </a:spcAft>
            </a:pPr>
            <a:r>
              <a:rPr lang="en-US" sz="1200" dirty="0"/>
              <a:t>They’re responsible for the proper setup of the election site.</a:t>
            </a:r>
          </a:p>
          <a:p>
            <a:pPr>
              <a:lnSpc>
                <a:spcPct val="114000"/>
              </a:lnSpc>
              <a:spcBef>
                <a:spcPts val="0"/>
              </a:spcBef>
              <a:spcAft>
                <a:spcPts val="800"/>
              </a:spcAft>
            </a:pPr>
            <a:r>
              <a:rPr lang="en-US" sz="1200" dirty="0"/>
              <a:t>They’re in charge of returning election day supplies to the BOE from the Precinct site on election night</a:t>
            </a:r>
            <a:r>
              <a:rPr lang="en-US" sz="1000" dirty="0"/>
              <a:t>. </a:t>
            </a:r>
          </a:p>
          <a:p>
            <a:pPr>
              <a:lnSpc>
                <a:spcPct val="114000"/>
              </a:lnSpc>
              <a:spcBef>
                <a:spcPts val="0"/>
              </a:spcBef>
              <a:spcAft>
                <a:spcPts val="800"/>
              </a:spcAft>
            </a:pPr>
            <a:r>
              <a:rPr lang="en-US" sz="1200" dirty="0"/>
              <a:t>Chief Judge positions are appointed by the two largest parties in the county. </a:t>
            </a:r>
          </a:p>
          <a:p>
            <a:pPr>
              <a:lnSpc>
                <a:spcPct val="114000"/>
              </a:lnSpc>
              <a:spcBef>
                <a:spcPts val="0"/>
              </a:spcBef>
              <a:spcAft>
                <a:spcPts val="800"/>
              </a:spcAft>
            </a:pPr>
            <a:endParaRPr lang="en-US" dirty="0"/>
          </a:p>
        </p:txBody>
      </p:sp>
      <p:pic>
        <p:nvPicPr>
          <p:cNvPr id="3" name="Picture Placeholder 2"/>
          <p:cNvPicPr>
            <a:picLocks noGrp="1" noChangeAspect="1"/>
          </p:cNvPicPr>
          <p:nvPr>
            <p:ph type="pic" sz="quarter" idx="22"/>
          </p:nvPr>
        </p:nvPicPr>
        <p:blipFill>
          <a:blip r:embed="rId2" cstate="print">
            <a:extLst>
              <a:ext uri="{28A0092B-C50C-407E-A947-70E740481C1C}">
                <a14:useLocalDpi xmlns:a14="http://schemas.microsoft.com/office/drawing/2010/main" val="0"/>
              </a:ext>
            </a:extLst>
          </a:blip>
          <a:srcRect l="3782" r="3782"/>
          <a:stretch>
            <a:fillRect/>
          </a:stretch>
        </p:blipFill>
        <p:spPr>
          <a:xfrm>
            <a:off x="3849624" y="4720488"/>
            <a:ext cx="2450592" cy="2163899"/>
          </a:xfrm>
        </p:spPr>
      </p:pic>
      <p:sp>
        <p:nvSpPr>
          <p:cNvPr id="7" name="TextBox 6"/>
          <p:cNvSpPr txBox="1"/>
          <p:nvPr/>
        </p:nvSpPr>
        <p:spPr>
          <a:xfrm>
            <a:off x="457200" y="748722"/>
            <a:ext cx="2366616" cy="369332"/>
          </a:xfrm>
          <a:prstGeom prst="rect">
            <a:avLst/>
          </a:prstGeom>
          <a:noFill/>
        </p:spPr>
        <p:txBody>
          <a:bodyPr wrap="square" rtlCol="0">
            <a:spAutoFit/>
          </a:bodyPr>
          <a:lstStyle/>
          <a:p>
            <a:pPr algn="ctr"/>
            <a:r>
              <a:rPr lang="en-US" b="1" u="sng" dirty="0">
                <a:solidFill>
                  <a:schemeClr val="tx2"/>
                </a:solidFill>
              </a:rPr>
              <a:t>Chief Judges</a:t>
            </a:r>
          </a:p>
        </p:txBody>
      </p:sp>
      <p:sp>
        <p:nvSpPr>
          <p:cNvPr id="2" name="Text Placeholder 1"/>
          <p:cNvSpPr>
            <a:spLocks noGrp="1"/>
          </p:cNvSpPr>
          <p:nvPr>
            <p:ph type="body" sz="quarter" idx="21"/>
          </p:nvPr>
        </p:nvSpPr>
        <p:spPr>
          <a:xfrm>
            <a:off x="7326024" y="738366"/>
            <a:ext cx="2118722" cy="341013"/>
          </a:xfrm>
        </p:spPr>
        <p:txBody>
          <a:bodyPr/>
          <a:lstStyle/>
          <a:p>
            <a:pPr algn="ctr"/>
            <a:r>
              <a:rPr lang="en-US" sz="1800" b="1" u="sng" dirty="0">
                <a:solidFill>
                  <a:schemeClr val="tx2"/>
                </a:solidFill>
              </a:rPr>
              <a:t>Judges</a:t>
            </a:r>
          </a:p>
        </p:txBody>
      </p:sp>
      <p:sp>
        <p:nvSpPr>
          <p:cNvPr id="9" name="TextBox 8"/>
          <p:cNvSpPr txBox="1"/>
          <p:nvPr/>
        </p:nvSpPr>
        <p:spPr>
          <a:xfrm>
            <a:off x="3849624" y="1118054"/>
            <a:ext cx="2359151" cy="276999"/>
          </a:xfrm>
          <a:prstGeom prst="rect">
            <a:avLst/>
          </a:prstGeom>
          <a:noFill/>
        </p:spPr>
        <p:txBody>
          <a:bodyPr wrap="square" rtlCol="0">
            <a:spAutoFit/>
          </a:bodyPr>
          <a:lstStyle/>
          <a:p>
            <a:r>
              <a:rPr lang="en-US" sz="1200" u="sng" dirty="0">
                <a:solidFill>
                  <a:schemeClr val="accent1"/>
                </a:solidFill>
              </a:rPr>
              <a:t>What is an Elections Assistant?</a:t>
            </a:r>
          </a:p>
        </p:txBody>
      </p:sp>
      <p:sp>
        <p:nvSpPr>
          <p:cNvPr id="10" name="TextBox 9"/>
          <p:cNvSpPr txBox="1"/>
          <p:nvPr/>
        </p:nvSpPr>
        <p:spPr>
          <a:xfrm>
            <a:off x="7304803" y="1103271"/>
            <a:ext cx="2021347" cy="276999"/>
          </a:xfrm>
          <a:prstGeom prst="rect">
            <a:avLst/>
          </a:prstGeom>
          <a:noFill/>
        </p:spPr>
        <p:txBody>
          <a:bodyPr wrap="square" rtlCol="0">
            <a:spAutoFit/>
          </a:bodyPr>
          <a:lstStyle/>
          <a:p>
            <a:r>
              <a:rPr lang="en-US" sz="1200" u="sng" dirty="0">
                <a:solidFill>
                  <a:schemeClr val="accent1"/>
                </a:solidFill>
              </a:rPr>
              <a:t>What is a Judge?</a:t>
            </a:r>
          </a:p>
        </p:txBody>
      </p:sp>
      <p:sp>
        <p:nvSpPr>
          <p:cNvPr id="5" name="TextBox 4"/>
          <p:cNvSpPr txBox="1"/>
          <p:nvPr/>
        </p:nvSpPr>
        <p:spPr>
          <a:xfrm>
            <a:off x="7235571" y="1487386"/>
            <a:ext cx="1982820" cy="3416320"/>
          </a:xfrm>
          <a:prstGeom prst="rect">
            <a:avLst/>
          </a:prstGeom>
          <a:noFill/>
        </p:spPr>
        <p:txBody>
          <a:bodyPr wrap="square" rtlCol="0">
            <a:spAutoFit/>
          </a:bodyPr>
          <a:lstStyle/>
          <a:p>
            <a:pPr marL="171450" indent="-171450">
              <a:buFont typeface="Arial" panose="020B0604020202020204" pitchFamily="34" charset="0"/>
              <a:buChar char="•"/>
            </a:pPr>
            <a:r>
              <a:rPr lang="en-US" sz="1200" dirty="0"/>
              <a:t>Judge's responsibilities include working closely with the chief judge.</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There are two judges at each precinct with at least one member from the county's two largest parties. </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Perform duties such as signing all official documents and assist the chief judge with resolving challenges.   </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endParaRPr lang="en-US" sz="1200" dirty="0"/>
          </a:p>
          <a:p>
            <a:r>
              <a:rPr lang="en-US" sz="1200" dirty="0"/>
              <a:t> </a:t>
            </a:r>
          </a:p>
        </p:txBody>
      </p:sp>
      <p:sp>
        <p:nvSpPr>
          <p:cNvPr id="6" name="TextBox 5"/>
          <p:cNvSpPr txBox="1"/>
          <p:nvPr/>
        </p:nvSpPr>
        <p:spPr>
          <a:xfrm>
            <a:off x="3941064" y="1487386"/>
            <a:ext cx="2359152" cy="3600986"/>
          </a:xfrm>
          <a:prstGeom prst="rect">
            <a:avLst/>
          </a:prstGeom>
          <a:noFill/>
        </p:spPr>
        <p:txBody>
          <a:bodyPr wrap="square" rtlCol="0">
            <a:spAutoFit/>
          </a:bodyPr>
          <a:lstStyle/>
          <a:p>
            <a:pPr marL="171450" indent="-171450">
              <a:buFont typeface="Arial" panose="020B0604020202020204" pitchFamily="34" charset="0"/>
              <a:buChar char="•"/>
            </a:pPr>
            <a:r>
              <a:rPr lang="en-US" sz="1200" dirty="0"/>
              <a:t>Election assistants are selected by the Board of Elections Staff.</a:t>
            </a:r>
          </a:p>
          <a:p>
            <a:r>
              <a:rPr lang="en-US" sz="1200" dirty="0"/>
              <a:t> </a:t>
            </a:r>
          </a:p>
          <a:p>
            <a:pPr marL="171450" indent="-171450">
              <a:buFont typeface="Arial" panose="020B0604020202020204" pitchFamily="34" charset="0"/>
              <a:buChar char="•"/>
            </a:pPr>
            <a:r>
              <a:rPr lang="en-US" sz="1200" dirty="0"/>
              <a:t>Election Assistants check in registered voters. And process curbside voters. </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Provide voters with correct ballots and direct the voter to the voting unit.</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Serve when needed and at the discretion and direction of the chief judge. </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endParaRPr lang="en-US" sz="1200" dirty="0"/>
          </a:p>
        </p:txBody>
      </p:sp>
      <p:sp>
        <p:nvSpPr>
          <p:cNvPr id="8" name="TextBox 7"/>
          <p:cNvSpPr txBox="1"/>
          <p:nvPr/>
        </p:nvSpPr>
        <p:spPr>
          <a:xfrm>
            <a:off x="4055849" y="6884387"/>
            <a:ext cx="2038142" cy="369332"/>
          </a:xfrm>
          <a:prstGeom prst="rect">
            <a:avLst/>
          </a:prstGeom>
          <a:noFill/>
        </p:spPr>
        <p:txBody>
          <a:bodyPr wrap="square" rtlCol="0">
            <a:spAutoFit/>
          </a:bodyPr>
          <a:lstStyle/>
          <a:p>
            <a:pPr algn="ctr"/>
            <a:r>
              <a:rPr lang="en-US" sz="1100" dirty="0"/>
              <a:t>Elections</a:t>
            </a:r>
            <a:r>
              <a:rPr lang="en-US" dirty="0"/>
              <a:t> </a:t>
            </a:r>
          </a:p>
        </p:txBody>
      </p:sp>
      <p:pic>
        <p:nvPicPr>
          <p:cNvPr id="11" name="Picture 10"/>
          <p:cNvPicPr>
            <a:picLocks noChangeAspect="1"/>
          </p:cNvPicPr>
          <p:nvPr/>
        </p:nvPicPr>
        <p:blipFill>
          <a:blip r:embed="rId3"/>
          <a:stretch>
            <a:fillRect/>
          </a:stretch>
        </p:blipFill>
        <p:spPr>
          <a:xfrm>
            <a:off x="7221106" y="5645020"/>
            <a:ext cx="2391543" cy="1239367"/>
          </a:xfrm>
          <a:prstGeom prst="rect">
            <a:avLst/>
          </a:prstGeom>
        </p:spPr>
      </p:pic>
      <p:sp>
        <p:nvSpPr>
          <p:cNvPr id="12" name="TextBox 11"/>
          <p:cNvSpPr txBox="1"/>
          <p:nvPr/>
        </p:nvSpPr>
        <p:spPr>
          <a:xfrm>
            <a:off x="457200" y="4601684"/>
            <a:ext cx="2457069" cy="1785104"/>
          </a:xfrm>
          <a:prstGeom prst="rect">
            <a:avLst/>
          </a:prstGeom>
          <a:solidFill>
            <a:schemeClr val="tx1">
              <a:lumMod val="20000"/>
              <a:lumOff val="80000"/>
            </a:schemeClr>
          </a:solidFill>
        </p:spPr>
        <p:txBody>
          <a:bodyPr wrap="square" rtlCol="0">
            <a:spAutoFit/>
          </a:bodyPr>
          <a:lstStyle/>
          <a:p>
            <a:pPr algn="ctr"/>
            <a:r>
              <a:rPr lang="en-US" sz="1400" u="sng" dirty="0"/>
              <a:t>How Appointed/Selected</a:t>
            </a:r>
          </a:p>
          <a:p>
            <a:r>
              <a:rPr lang="en-US" sz="1200" dirty="0"/>
              <a:t>The Board of Elections selects a list of recommend applicants to be submitted to the parties. If selected chief judges are appointed by the BOE and serve a two-term. The position begins in August of odd numbered years.</a:t>
            </a:r>
          </a:p>
          <a:p>
            <a:endParaRPr lang="en-US" sz="1200" dirty="0"/>
          </a:p>
        </p:txBody>
      </p:sp>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Travel Brochure 11 x 8.5">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chure Precinct Officials" id="{EFD40B64-8C63-425D-9751-C2512AC130D9}" vid="{15704A1B-47DF-4B64-87AC-8D51829468DC}"/>
    </a:ext>
  </a:extLst>
</a:theme>
</file>

<file path=ppt/theme/theme2.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8A3EB0E-C7E2-44E2-9B5A-9DE34434D9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Brochure Precinct Officials</Template>
  <TotalTime>0</TotalTime>
  <Words>425</Words>
  <Application>Microsoft Office PowerPoint</Application>
  <PresentationFormat>Custom</PresentationFormat>
  <Paragraphs>64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 Light</vt:lpstr>
      <vt:lpstr>Constantia</vt:lpstr>
      <vt:lpstr>Times New Roman</vt:lpstr>
      <vt:lpstr>Travel Brochure 11 x 8.5</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2019-04-09T14:26:57Z</dcterms:created>
  <dcterms:modified xsi:type="dcterms:W3CDTF">2023-05-30T13:28:33Z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TC034881799991</vt:lpwstr>
  </property>
</Properties>
</file>