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608" y="10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5/30/2023</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5/30/2023</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5/30/2023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7044612" y="639763"/>
            <a:ext cx="2659225" cy="1262062"/>
          </a:xfrm>
        </p:spPr>
        <p:txBody>
          <a:bodyPr/>
          <a:lstStyle/>
          <a:p>
            <a:r>
              <a:rPr lang="en-US" sz="2400" b="1" u="sng" dirty="0"/>
              <a:t>Precinct Election Official’s</a:t>
            </a:r>
          </a:p>
        </p:txBody>
      </p:sp>
      <p:sp>
        <p:nvSpPr>
          <p:cNvPr id="20" name="Text Placeholder 19"/>
          <p:cNvSpPr>
            <a:spLocks noGrp="1"/>
          </p:cNvSpPr>
          <p:nvPr>
            <p:ph type="body" sz="quarter" idx="18"/>
          </p:nvPr>
        </p:nvSpPr>
        <p:spPr/>
        <p:txBody>
          <a:bodyPr/>
          <a:lstStyle/>
          <a:p>
            <a:r>
              <a:rPr lang="en-US" dirty="0"/>
              <a:t>Elections</a:t>
            </a:r>
          </a:p>
        </p:txBody>
      </p:sp>
      <p:sp>
        <p:nvSpPr>
          <p:cNvPr id="21" name="Text Placeholder 20"/>
          <p:cNvSpPr>
            <a:spLocks noGrp="1"/>
          </p:cNvSpPr>
          <p:nvPr>
            <p:ph type="body" sz="quarter" idx="19"/>
          </p:nvPr>
        </p:nvSpPr>
        <p:spPr>
          <a:xfrm>
            <a:off x="457200" y="4901889"/>
            <a:ext cx="2359152" cy="1573268"/>
          </a:xfrm>
        </p:spPr>
        <p:txBody>
          <a:bodyPr/>
          <a:lstStyle/>
          <a:p>
            <a:pPr algn="ctr"/>
            <a:r>
              <a:rPr lang="en-US" i="1" dirty="0"/>
              <a:t>If you have any more questions, please feel free to call us or visit our website for more information.</a:t>
            </a:r>
          </a:p>
          <a:p>
            <a:pPr algn="ctr"/>
            <a:r>
              <a:rPr lang="en-US" i="1" dirty="0"/>
              <a:t>919-545-8500</a:t>
            </a:r>
          </a:p>
          <a:p>
            <a:pPr algn="ctr"/>
            <a:r>
              <a:rPr lang="en-US" i="1" dirty="0"/>
              <a:t>www.chathamnc.org/BOE</a:t>
            </a:r>
          </a:p>
        </p:txBody>
      </p:sp>
      <p:pic>
        <p:nvPicPr>
          <p:cNvPr id="8" name="Picture 7"/>
          <p:cNvPicPr>
            <a:picLocks noChangeAspect="1"/>
          </p:cNvPicPr>
          <p:nvPr/>
        </p:nvPicPr>
        <p:blipFill>
          <a:blip r:embed="rId2"/>
          <a:stretch>
            <a:fillRect/>
          </a:stretch>
        </p:blipFill>
        <p:spPr>
          <a:xfrm>
            <a:off x="7217371" y="2132799"/>
            <a:ext cx="2285714" cy="1534132"/>
          </a:xfrm>
          <a:prstGeom prst="rect">
            <a:avLst/>
          </a:prstGeom>
        </p:spPr>
      </p:pic>
      <p:sp>
        <p:nvSpPr>
          <p:cNvPr id="9" name="TextBox 8"/>
          <p:cNvSpPr txBox="1"/>
          <p:nvPr/>
        </p:nvSpPr>
        <p:spPr>
          <a:xfrm>
            <a:off x="7217371" y="3792894"/>
            <a:ext cx="2285714" cy="646331"/>
          </a:xfrm>
          <a:prstGeom prst="rect">
            <a:avLst/>
          </a:prstGeom>
          <a:noFill/>
        </p:spPr>
        <p:txBody>
          <a:bodyPr wrap="square" rtlCol="0">
            <a:spAutoFit/>
          </a:bodyPr>
          <a:lstStyle/>
          <a:p>
            <a:pPr algn="ctr"/>
            <a:r>
              <a:rPr lang="en-US" b="1" u="sng" dirty="0"/>
              <a:t>Chatham County Board of Elections</a:t>
            </a:r>
          </a:p>
        </p:txBody>
      </p:sp>
      <p:sp>
        <p:nvSpPr>
          <p:cNvPr id="10" name="TextBox 9"/>
          <p:cNvSpPr txBox="1"/>
          <p:nvPr/>
        </p:nvSpPr>
        <p:spPr>
          <a:xfrm>
            <a:off x="7234712" y="4439225"/>
            <a:ext cx="2279023" cy="1200329"/>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984 Thompson Street Suite D</a:t>
            </a:r>
          </a:p>
          <a:p>
            <a:pPr algn="ctr"/>
            <a:r>
              <a:rPr lang="en-US" dirty="0">
                <a:latin typeface="Times New Roman" panose="02020603050405020304" pitchFamily="18" charset="0"/>
                <a:cs typeface="Times New Roman" panose="02020603050405020304" pitchFamily="18" charset="0"/>
              </a:rPr>
              <a:t>P.O Box111</a:t>
            </a:r>
          </a:p>
          <a:p>
            <a:pPr algn="ctr"/>
            <a:r>
              <a:rPr lang="en-US" dirty="0">
                <a:latin typeface="Times New Roman" panose="02020603050405020304" pitchFamily="18" charset="0"/>
                <a:cs typeface="Times New Roman" panose="02020603050405020304" pitchFamily="18" charset="0"/>
              </a:rPr>
              <a:t>Pittsboro, NC 27312</a:t>
            </a:r>
          </a:p>
        </p:txBody>
      </p:sp>
      <p:sp>
        <p:nvSpPr>
          <p:cNvPr id="23" name="TextBox 22"/>
          <p:cNvSpPr txBox="1"/>
          <p:nvPr/>
        </p:nvSpPr>
        <p:spPr>
          <a:xfrm>
            <a:off x="7044612" y="5688523"/>
            <a:ext cx="2479664" cy="584775"/>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919-545-8500</a:t>
            </a:r>
          </a:p>
          <a:p>
            <a:pPr algn="ctr"/>
            <a:r>
              <a:rPr lang="en-US" sz="1600" dirty="0"/>
              <a:t>www.chathamnc.org/BOE</a:t>
            </a:r>
          </a:p>
        </p:txBody>
      </p:sp>
      <p:sp>
        <p:nvSpPr>
          <p:cNvPr id="24" name="TextBox 23"/>
          <p:cNvSpPr txBox="1"/>
          <p:nvPr/>
        </p:nvSpPr>
        <p:spPr>
          <a:xfrm>
            <a:off x="3735084" y="774441"/>
            <a:ext cx="2472612" cy="369332"/>
          </a:xfrm>
          <a:prstGeom prst="rect">
            <a:avLst/>
          </a:prstGeom>
          <a:noFill/>
        </p:spPr>
        <p:txBody>
          <a:bodyPr wrap="square" rtlCol="0">
            <a:spAutoFit/>
          </a:bodyPr>
          <a:lstStyle/>
          <a:p>
            <a:pPr algn="ctr"/>
            <a:r>
              <a:rPr lang="en-US" b="1" u="sng" dirty="0"/>
              <a:t>Compensation</a:t>
            </a:r>
          </a:p>
        </p:txBody>
      </p:sp>
      <p:sp>
        <p:nvSpPr>
          <p:cNvPr id="2" name="TextBox 1"/>
          <p:cNvSpPr txBox="1"/>
          <p:nvPr/>
        </p:nvSpPr>
        <p:spPr>
          <a:xfrm>
            <a:off x="457200" y="774441"/>
            <a:ext cx="2359152" cy="369332"/>
          </a:xfrm>
          <a:prstGeom prst="rect">
            <a:avLst/>
          </a:prstGeom>
          <a:noFill/>
        </p:spPr>
        <p:txBody>
          <a:bodyPr wrap="square" rtlCol="0">
            <a:spAutoFit/>
          </a:bodyPr>
          <a:lstStyle/>
          <a:p>
            <a:pPr algn="ctr"/>
            <a:r>
              <a:rPr lang="en-US" b="1" u="sng" dirty="0"/>
              <a:t>Qualifications</a:t>
            </a:r>
          </a:p>
        </p:txBody>
      </p:sp>
      <p:sp>
        <p:nvSpPr>
          <p:cNvPr id="4" name="TextBox 3"/>
          <p:cNvSpPr txBox="1"/>
          <p:nvPr/>
        </p:nvSpPr>
        <p:spPr>
          <a:xfrm>
            <a:off x="3526971" y="1143773"/>
            <a:ext cx="2481943" cy="1569660"/>
          </a:xfrm>
          <a:prstGeom prst="rect">
            <a:avLst/>
          </a:prstGeom>
          <a:noFill/>
        </p:spPr>
        <p:txBody>
          <a:bodyPr wrap="square" rtlCol="0">
            <a:spAutoFit/>
          </a:bodyPr>
          <a:lstStyle/>
          <a:p>
            <a:r>
              <a:rPr lang="en-US" sz="1200" dirty="0"/>
              <a:t>All precinct officials are expected to attend training, assist with setup the day before an election, and work on election day.  </a:t>
            </a:r>
          </a:p>
          <a:p>
            <a:endParaRPr lang="en-US" sz="1200" dirty="0"/>
          </a:p>
          <a:p>
            <a:r>
              <a:rPr lang="en-US" sz="1200" u="sng" dirty="0"/>
              <a:t>Chief Judges </a:t>
            </a:r>
            <a:r>
              <a:rPr lang="en-US" sz="1200" dirty="0"/>
              <a:t>– Can earn up to $365</a:t>
            </a:r>
          </a:p>
          <a:p>
            <a:r>
              <a:rPr lang="en-US" sz="1200" u="sng" dirty="0"/>
              <a:t>Judges</a:t>
            </a:r>
            <a:r>
              <a:rPr lang="en-US" sz="1200" dirty="0"/>
              <a:t> – Can earn up to $285</a:t>
            </a:r>
          </a:p>
          <a:p>
            <a:r>
              <a:rPr lang="en-US" sz="1200" u="sng" dirty="0"/>
              <a:t>Assistants</a:t>
            </a:r>
            <a:r>
              <a:rPr lang="en-US" sz="1200" dirty="0"/>
              <a:t> – Can earn up to $260 </a:t>
            </a:r>
          </a:p>
        </p:txBody>
      </p:sp>
      <p:sp>
        <p:nvSpPr>
          <p:cNvPr id="5" name="TextBox 4"/>
          <p:cNvSpPr txBox="1"/>
          <p:nvPr/>
        </p:nvSpPr>
        <p:spPr>
          <a:xfrm>
            <a:off x="3755880" y="2762680"/>
            <a:ext cx="2337711" cy="369332"/>
          </a:xfrm>
          <a:prstGeom prst="rect">
            <a:avLst/>
          </a:prstGeom>
          <a:noFill/>
        </p:spPr>
        <p:txBody>
          <a:bodyPr wrap="square" rtlCol="0">
            <a:spAutoFit/>
          </a:bodyPr>
          <a:lstStyle/>
          <a:p>
            <a:pPr algn="ctr"/>
            <a:r>
              <a:rPr lang="en-US" u="sng" dirty="0"/>
              <a:t>Training</a:t>
            </a:r>
          </a:p>
        </p:txBody>
      </p:sp>
      <p:sp>
        <p:nvSpPr>
          <p:cNvPr id="7" name="TextBox 6"/>
          <p:cNvSpPr txBox="1"/>
          <p:nvPr/>
        </p:nvSpPr>
        <p:spPr>
          <a:xfrm>
            <a:off x="3685074" y="3198973"/>
            <a:ext cx="2360645" cy="2123658"/>
          </a:xfrm>
          <a:prstGeom prst="rect">
            <a:avLst/>
          </a:prstGeom>
          <a:noFill/>
        </p:spPr>
        <p:txBody>
          <a:bodyPr wrap="square" rtlCol="0">
            <a:spAutoFit/>
          </a:bodyPr>
          <a:lstStyle/>
          <a:p>
            <a:r>
              <a:rPr lang="en-US" sz="1200" dirty="0"/>
              <a:t>Training is mandatory to become a precinct official. The training is conducting by the Board of Elections. </a:t>
            </a:r>
          </a:p>
          <a:p>
            <a:endParaRPr lang="en-US" sz="1200" dirty="0"/>
          </a:p>
          <a:p>
            <a:r>
              <a:rPr lang="en-US" sz="1200" dirty="0"/>
              <a:t>Training is held in a classroom setting at Chatham County Board of Elections</a:t>
            </a:r>
          </a:p>
          <a:p>
            <a:endParaRPr lang="en-US" sz="1200" dirty="0"/>
          </a:p>
          <a:p>
            <a:endParaRPr lang="en-US" sz="1200" dirty="0"/>
          </a:p>
          <a:p>
            <a:endParaRPr lang="en-US" sz="1200" dirty="0"/>
          </a:p>
        </p:txBody>
      </p:sp>
      <p:sp>
        <p:nvSpPr>
          <p:cNvPr id="11" name="TextBox 10"/>
          <p:cNvSpPr txBox="1"/>
          <p:nvPr/>
        </p:nvSpPr>
        <p:spPr>
          <a:xfrm>
            <a:off x="441378" y="1116237"/>
            <a:ext cx="2359152" cy="3785652"/>
          </a:xfrm>
          <a:prstGeom prst="rect">
            <a:avLst/>
          </a:prstGeom>
          <a:noFill/>
        </p:spPr>
        <p:txBody>
          <a:bodyPr wrap="square" rtlCol="0">
            <a:spAutoFit/>
          </a:bodyPr>
          <a:lstStyle/>
          <a:p>
            <a:pPr marL="171450" indent="-171450">
              <a:buFont typeface="Arial" panose="020B0604020202020204" pitchFamily="34" charset="0"/>
              <a:buChar char="•"/>
            </a:pPr>
            <a:r>
              <a:rPr lang="en-US" sz="1200" dirty="0"/>
              <a:t>Cannot be an elected government official, precinct chair, manager, or treasurer for any candidate or political party.</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Must be a registered voter in Chatham County.</a:t>
            </a:r>
          </a:p>
          <a:p>
            <a:endParaRPr lang="en-US" sz="1200" dirty="0"/>
          </a:p>
          <a:p>
            <a:pPr marL="171450" indent="-171450">
              <a:buFont typeface="Arial" panose="020B0604020202020204" pitchFamily="34" charset="0"/>
              <a:buChar char="•"/>
            </a:pPr>
            <a:r>
              <a:rPr lang="en-US" sz="1200" dirty="0"/>
              <a:t>Must be able to read and write.</a:t>
            </a:r>
          </a:p>
          <a:p>
            <a:endParaRPr lang="en-US" sz="1200" dirty="0"/>
          </a:p>
          <a:p>
            <a:pPr marL="171450" indent="-171450">
              <a:buFont typeface="Arial" panose="020B0604020202020204" pitchFamily="34" charset="0"/>
              <a:buChar char="•"/>
            </a:pPr>
            <a:r>
              <a:rPr lang="en-US" sz="1200" dirty="0"/>
              <a:t>Must be computer literate.</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Must be able to lift up to 40lbs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Must be able to perform all tasks that are required.</a:t>
            </a:r>
          </a:p>
          <a:p>
            <a:endParaRPr lang="en-US" sz="1200" dirty="0"/>
          </a:p>
          <a:p>
            <a:endParaRPr lang="en-US" sz="1200"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5074" y="5523722"/>
            <a:ext cx="2630001" cy="1240366"/>
          </a:xfrm>
          <a:prstGeom prst="rect">
            <a:avLst/>
          </a:prstGeom>
        </p:spPr>
      </p:pic>
      <p:pic>
        <p:nvPicPr>
          <p:cNvPr id="12" name="Picture 11"/>
          <p:cNvPicPr>
            <a:picLocks noChangeAspect="1"/>
          </p:cNvPicPr>
          <p:nvPr/>
        </p:nvPicPr>
        <p:blipFill>
          <a:blip r:embed="rId4"/>
          <a:stretch>
            <a:fillRect/>
          </a:stretch>
        </p:blipFill>
        <p:spPr>
          <a:xfrm>
            <a:off x="3526971" y="4870218"/>
            <a:ext cx="5920910" cy="1277426"/>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57200" y="1118054"/>
            <a:ext cx="2450592" cy="241171"/>
          </a:xfrm>
        </p:spPr>
        <p:txBody>
          <a:bodyPr/>
          <a:lstStyle/>
          <a:p>
            <a:r>
              <a:rPr lang="en-US" sz="1200" u="sng" dirty="0"/>
              <a:t>What is a Chief Judge?</a:t>
            </a:r>
          </a:p>
        </p:txBody>
      </p:sp>
      <p:sp>
        <p:nvSpPr>
          <p:cNvPr id="68" name="Text Placeholder 67"/>
          <p:cNvSpPr>
            <a:spLocks noGrp="1"/>
          </p:cNvSpPr>
          <p:nvPr>
            <p:ph type="body" sz="quarter" idx="28"/>
          </p:nvPr>
        </p:nvSpPr>
        <p:spPr>
          <a:xfrm>
            <a:off x="3895344" y="724208"/>
            <a:ext cx="2359152" cy="369331"/>
          </a:xfrm>
        </p:spPr>
        <p:txBody>
          <a:bodyPr/>
          <a:lstStyle/>
          <a:p>
            <a:pPr algn="ctr"/>
            <a:r>
              <a:rPr lang="en-US" sz="1800" b="1" u="sng" dirty="0">
                <a:solidFill>
                  <a:schemeClr val="tx2"/>
                </a:solidFill>
              </a:rPr>
              <a:t>Election Assistants</a:t>
            </a:r>
          </a:p>
        </p:txBody>
      </p:sp>
      <p:sp>
        <p:nvSpPr>
          <p:cNvPr id="42" name="Text Placeholder 41"/>
          <p:cNvSpPr>
            <a:spLocks noGrp="1"/>
          </p:cNvSpPr>
          <p:nvPr>
            <p:ph type="body" sz="quarter" idx="31"/>
          </p:nvPr>
        </p:nvSpPr>
        <p:spPr>
          <a:xfrm>
            <a:off x="373224" y="1487386"/>
            <a:ext cx="2450592" cy="4099183"/>
          </a:xfrm>
        </p:spPr>
        <p:txBody>
          <a:bodyPr/>
          <a:lstStyle/>
          <a:p>
            <a:pPr>
              <a:lnSpc>
                <a:spcPct val="114000"/>
              </a:lnSpc>
              <a:spcBef>
                <a:spcPts val="0"/>
              </a:spcBef>
              <a:spcAft>
                <a:spcPts val="800"/>
              </a:spcAft>
            </a:pPr>
            <a:r>
              <a:rPr lang="en-US" sz="1200" dirty="0"/>
              <a:t>They’re the head official at the precinct site.</a:t>
            </a:r>
          </a:p>
          <a:p>
            <a:pPr>
              <a:lnSpc>
                <a:spcPct val="114000"/>
              </a:lnSpc>
              <a:spcBef>
                <a:spcPts val="0"/>
              </a:spcBef>
              <a:spcAft>
                <a:spcPts val="800"/>
              </a:spcAft>
            </a:pPr>
            <a:r>
              <a:rPr lang="en-US" sz="1200" dirty="0"/>
              <a:t>They’re responsible for the proper setup of the election site.</a:t>
            </a:r>
          </a:p>
          <a:p>
            <a:pPr>
              <a:lnSpc>
                <a:spcPct val="114000"/>
              </a:lnSpc>
              <a:spcBef>
                <a:spcPts val="0"/>
              </a:spcBef>
              <a:spcAft>
                <a:spcPts val="800"/>
              </a:spcAft>
            </a:pPr>
            <a:r>
              <a:rPr lang="en-US" sz="1200" dirty="0"/>
              <a:t>They’re in charge of returning election day supplies to the BOE from the Precinct site on election night</a:t>
            </a:r>
            <a:r>
              <a:rPr lang="en-US" sz="1000" dirty="0"/>
              <a:t>. </a:t>
            </a:r>
          </a:p>
          <a:p>
            <a:pPr>
              <a:lnSpc>
                <a:spcPct val="114000"/>
              </a:lnSpc>
              <a:spcBef>
                <a:spcPts val="0"/>
              </a:spcBef>
              <a:spcAft>
                <a:spcPts val="800"/>
              </a:spcAft>
            </a:pPr>
            <a:r>
              <a:rPr lang="en-US" sz="1200" dirty="0"/>
              <a:t>Chief Judge positions are appointed by the two largest parties in the county. </a:t>
            </a:r>
          </a:p>
          <a:p>
            <a:pPr>
              <a:lnSpc>
                <a:spcPct val="114000"/>
              </a:lnSpc>
              <a:spcBef>
                <a:spcPts val="0"/>
              </a:spcBef>
              <a:spcAft>
                <a:spcPts val="800"/>
              </a:spcAft>
            </a:pPr>
            <a:endParaRPr lang="en-US" dirty="0"/>
          </a:p>
        </p:txBody>
      </p:sp>
      <p:pic>
        <p:nvPicPr>
          <p:cNvPr id="3" name="Picture Placeholder 2"/>
          <p:cNvPicPr>
            <a:picLocks noGrp="1" noChangeAspect="1"/>
          </p:cNvPicPr>
          <p:nvPr>
            <p:ph type="pic" sz="quarter" idx="22"/>
          </p:nvPr>
        </p:nvPicPr>
        <p:blipFill>
          <a:blip r:embed="rId2" cstate="print">
            <a:extLst>
              <a:ext uri="{28A0092B-C50C-407E-A947-70E740481C1C}">
                <a14:useLocalDpi xmlns:a14="http://schemas.microsoft.com/office/drawing/2010/main" val="0"/>
              </a:ext>
            </a:extLst>
          </a:blip>
          <a:srcRect l="3782" r="3782"/>
          <a:stretch>
            <a:fillRect/>
          </a:stretch>
        </p:blipFill>
        <p:spPr>
          <a:xfrm>
            <a:off x="3849624" y="4720488"/>
            <a:ext cx="2450592" cy="2163899"/>
          </a:xfrm>
        </p:spPr>
      </p:pic>
      <p:sp>
        <p:nvSpPr>
          <p:cNvPr id="7" name="TextBox 6"/>
          <p:cNvSpPr txBox="1"/>
          <p:nvPr/>
        </p:nvSpPr>
        <p:spPr>
          <a:xfrm>
            <a:off x="457200" y="748722"/>
            <a:ext cx="2366616" cy="369332"/>
          </a:xfrm>
          <a:prstGeom prst="rect">
            <a:avLst/>
          </a:prstGeom>
          <a:noFill/>
        </p:spPr>
        <p:txBody>
          <a:bodyPr wrap="square" rtlCol="0">
            <a:spAutoFit/>
          </a:bodyPr>
          <a:lstStyle/>
          <a:p>
            <a:pPr algn="ctr"/>
            <a:r>
              <a:rPr lang="en-US" b="1" u="sng" dirty="0">
                <a:solidFill>
                  <a:schemeClr val="tx2"/>
                </a:solidFill>
              </a:rPr>
              <a:t>Chief Judges</a:t>
            </a:r>
          </a:p>
        </p:txBody>
      </p:sp>
      <p:sp>
        <p:nvSpPr>
          <p:cNvPr id="2" name="Text Placeholder 1"/>
          <p:cNvSpPr>
            <a:spLocks noGrp="1"/>
          </p:cNvSpPr>
          <p:nvPr>
            <p:ph type="body" sz="quarter" idx="21"/>
          </p:nvPr>
        </p:nvSpPr>
        <p:spPr>
          <a:xfrm>
            <a:off x="7326024" y="738366"/>
            <a:ext cx="2118722" cy="341013"/>
          </a:xfrm>
        </p:spPr>
        <p:txBody>
          <a:bodyPr/>
          <a:lstStyle/>
          <a:p>
            <a:pPr algn="ctr"/>
            <a:r>
              <a:rPr lang="en-US" sz="1800" b="1" u="sng" dirty="0">
                <a:solidFill>
                  <a:schemeClr val="tx2"/>
                </a:solidFill>
              </a:rPr>
              <a:t>Judges</a:t>
            </a:r>
          </a:p>
        </p:txBody>
      </p:sp>
      <p:sp>
        <p:nvSpPr>
          <p:cNvPr id="9" name="TextBox 8"/>
          <p:cNvSpPr txBox="1"/>
          <p:nvPr/>
        </p:nvSpPr>
        <p:spPr>
          <a:xfrm>
            <a:off x="3849624" y="1118054"/>
            <a:ext cx="2359151" cy="276999"/>
          </a:xfrm>
          <a:prstGeom prst="rect">
            <a:avLst/>
          </a:prstGeom>
          <a:noFill/>
        </p:spPr>
        <p:txBody>
          <a:bodyPr wrap="square" rtlCol="0">
            <a:spAutoFit/>
          </a:bodyPr>
          <a:lstStyle/>
          <a:p>
            <a:r>
              <a:rPr lang="en-US" sz="1200" u="sng" dirty="0">
                <a:solidFill>
                  <a:schemeClr val="accent1"/>
                </a:solidFill>
              </a:rPr>
              <a:t>What is an Elections Assistant?</a:t>
            </a:r>
          </a:p>
        </p:txBody>
      </p:sp>
      <p:sp>
        <p:nvSpPr>
          <p:cNvPr id="10" name="TextBox 9"/>
          <p:cNvSpPr txBox="1"/>
          <p:nvPr/>
        </p:nvSpPr>
        <p:spPr>
          <a:xfrm>
            <a:off x="7304803" y="1103271"/>
            <a:ext cx="2021347" cy="276999"/>
          </a:xfrm>
          <a:prstGeom prst="rect">
            <a:avLst/>
          </a:prstGeom>
          <a:noFill/>
        </p:spPr>
        <p:txBody>
          <a:bodyPr wrap="square" rtlCol="0">
            <a:spAutoFit/>
          </a:bodyPr>
          <a:lstStyle/>
          <a:p>
            <a:r>
              <a:rPr lang="en-US" sz="1200" u="sng" dirty="0">
                <a:solidFill>
                  <a:schemeClr val="accent1"/>
                </a:solidFill>
              </a:rPr>
              <a:t>What is a Judge?</a:t>
            </a:r>
          </a:p>
        </p:txBody>
      </p:sp>
      <p:sp>
        <p:nvSpPr>
          <p:cNvPr id="5" name="TextBox 4"/>
          <p:cNvSpPr txBox="1"/>
          <p:nvPr/>
        </p:nvSpPr>
        <p:spPr>
          <a:xfrm>
            <a:off x="7235571" y="1487386"/>
            <a:ext cx="1982820" cy="3416320"/>
          </a:xfrm>
          <a:prstGeom prst="rect">
            <a:avLst/>
          </a:prstGeom>
          <a:noFill/>
        </p:spPr>
        <p:txBody>
          <a:bodyPr wrap="square" rtlCol="0">
            <a:spAutoFit/>
          </a:bodyPr>
          <a:lstStyle/>
          <a:p>
            <a:pPr marL="171450" indent="-171450">
              <a:buFont typeface="Arial" panose="020B0604020202020204" pitchFamily="34" charset="0"/>
              <a:buChar char="•"/>
            </a:pPr>
            <a:r>
              <a:rPr lang="en-US" sz="1200" dirty="0"/>
              <a:t>Judge's responsibilities include working closely with the chief judge.</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There are two judges at each precinct with at least one member from the county's two largest parties.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Perform duties such as signing all official documents and assist the chief judge with resolving challenges.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r>
              <a:rPr lang="en-US" sz="1200" dirty="0"/>
              <a:t> </a:t>
            </a:r>
          </a:p>
        </p:txBody>
      </p:sp>
      <p:sp>
        <p:nvSpPr>
          <p:cNvPr id="6" name="TextBox 5"/>
          <p:cNvSpPr txBox="1"/>
          <p:nvPr/>
        </p:nvSpPr>
        <p:spPr>
          <a:xfrm>
            <a:off x="3941064" y="1487386"/>
            <a:ext cx="2359152" cy="3600986"/>
          </a:xfrm>
          <a:prstGeom prst="rect">
            <a:avLst/>
          </a:prstGeom>
          <a:noFill/>
        </p:spPr>
        <p:txBody>
          <a:bodyPr wrap="square" rtlCol="0">
            <a:spAutoFit/>
          </a:bodyPr>
          <a:lstStyle/>
          <a:p>
            <a:pPr marL="171450" indent="-171450">
              <a:buFont typeface="Arial" panose="020B0604020202020204" pitchFamily="34" charset="0"/>
              <a:buChar char="•"/>
            </a:pPr>
            <a:r>
              <a:rPr lang="en-US" sz="1200" dirty="0"/>
              <a:t>Election assistants are selected by the Board of Elections Staff.</a:t>
            </a:r>
          </a:p>
          <a:p>
            <a:r>
              <a:rPr lang="en-US" sz="1200" dirty="0"/>
              <a:t> </a:t>
            </a:r>
          </a:p>
          <a:p>
            <a:pPr marL="171450" indent="-171450">
              <a:buFont typeface="Arial" panose="020B0604020202020204" pitchFamily="34" charset="0"/>
              <a:buChar char="•"/>
            </a:pPr>
            <a:r>
              <a:rPr lang="en-US" sz="1200" dirty="0"/>
              <a:t>Election Assistants check in registered voters. And process curbside voters.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Provide voters with correct ballots and direct the voter to the voting unit.</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Serve when needed and at the discretion and direction of the chief judge.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p:txBody>
      </p:sp>
      <p:sp>
        <p:nvSpPr>
          <p:cNvPr id="8" name="TextBox 7"/>
          <p:cNvSpPr txBox="1"/>
          <p:nvPr/>
        </p:nvSpPr>
        <p:spPr>
          <a:xfrm>
            <a:off x="4055849" y="6884387"/>
            <a:ext cx="2038142" cy="369332"/>
          </a:xfrm>
          <a:prstGeom prst="rect">
            <a:avLst/>
          </a:prstGeom>
          <a:noFill/>
        </p:spPr>
        <p:txBody>
          <a:bodyPr wrap="square" rtlCol="0">
            <a:spAutoFit/>
          </a:bodyPr>
          <a:lstStyle/>
          <a:p>
            <a:pPr algn="ctr"/>
            <a:r>
              <a:rPr lang="en-US" sz="1100" dirty="0"/>
              <a:t>Elections</a:t>
            </a:r>
            <a:r>
              <a:rPr lang="en-US" dirty="0"/>
              <a:t> </a:t>
            </a:r>
          </a:p>
        </p:txBody>
      </p:sp>
      <p:pic>
        <p:nvPicPr>
          <p:cNvPr id="11" name="Picture 10"/>
          <p:cNvPicPr>
            <a:picLocks noChangeAspect="1"/>
          </p:cNvPicPr>
          <p:nvPr/>
        </p:nvPicPr>
        <p:blipFill>
          <a:blip r:embed="rId3"/>
          <a:stretch>
            <a:fillRect/>
          </a:stretch>
        </p:blipFill>
        <p:spPr>
          <a:xfrm>
            <a:off x="7221106" y="5645020"/>
            <a:ext cx="2391543" cy="1239367"/>
          </a:xfrm>
          <a:prstGeom prst="rect">
            <a:avLst/>
          </a:prstGeom>
        </p:spPr>
      </p:pic>
      <p:sp>
        <p:nvSpPr>
          <p:cNvPr id="12" name="TextBox 11"/>
          <p:cNvSpPr txBox="1"/>
          <p:nvPr/>
        </p:nvSpPr>
        <p:spPr>
          <a:xfrm>
            <a:off x="457200" y="4601684"/>
            <a:ext cx="2457069" cy="1785104"/>
          </a:xfrm>
          <a:prstGeom prst="rect">
            <a:avLst/>
          </a:prstGeom>
          <a:solidFill>
            <a:schemeClr val="tx1">
              <a:lumMod val="20000"/>
              <a:lumOff val="80000"/>
            </a:schemeClr>
          </a:solidFill>
        </p:spPr>
        <p:txBody>
          <a:bodyPr wrap="square" rtlCol="0">
            <a:spAutoFit/>
          </a:bodyPr>
          <a:lstStyle/>
          <a:p>
            <a:pPr algn="ctr"/>
            <a:r>
              <a:rPr lang="en-US" sz="1400" u="sng" dirty="0"/>
              <a:t>How Appointed/Selected</a:t>
            </a:r>
          </a:p>
          <a:p>
            <a:r>
              <a:rPr lang="en-US" sz="1200" dirty="0"/>
              <a:t>The Board of Elections selects a list of recommend applicants to be submitted to the parties. If selected chief judges are appointed by the BOE and serve a two-term. The position begins in August of odd numbered years.</a:t>
            </a:r>
          </a:p>
          <a:p>
            <a:endParaRPr lang="en-US" sz="1200" dirty="0"/>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 Precinct Officials" id="{EFD40B64-8C63-425D-9751-C2512AC130D9}" vid="{15704A1B-47DF-4B64-87AC-8D51829468DC}"/>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Precinct Officials</Template>
  <TotalTime>0</TotalTime>
  <Words>425</Words>
  <Application>Microsoft Office PowerPoint</Application>
  <PresentationFormat>Custom</PresentationFormat>
  <Paragraphs>64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 Light</vt:lpstr>
      <vt:lpstr>Constantia</vt:lpstr>
      <vt:lpstr>Times New Roman</vt:lpstr>
      <vt:lpstr>Travel Brochure 11 x 8.5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2019-04-09T14:26:57Z</dcterms:created>
  <dcterms:modified xsi:type="dcterms:W3CDTF">2023-05-30T13:28:33Z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ies>
</file>