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1" r:id="rId3"/>
    <p:sldId id="272" r:id="rId4"/>
    <p:sldId id="273" r:id="rId5"/>
    <p:sldId id="265" r:id="rId6"/>
    <p:sldId id="266" r:id="rId7"/>
    <p:sldId id="277" r:id="rId8"/>
    <p:sldId id="278" r:id="rId9"/>
    <p:sldId id="274" r:id="rId10"/>
    <p:sldId id="267" r:id="rId11"/>
    <p:sldId id="275" r:id="rId12"/>
    <p:sldId id="276" r:id="rId13"/>
    <p:sldId id="268" r:id="rId14"/>
    <p:sldId id="269" r:id="rId15"/>
    <p:sldId id="270"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6"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1/16/2023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1/16/2023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32E5-73B2-F5C9-89B1-28BA7FDE65BA}"/>
              </a:ext>
            </a:extLst>
          </p:cNvPr>
          <p:cNvSpPr>
            <a:spLocks noGrp="1"/>
          </p:cNvSpPr>
          <p:nvPr>
            <p:ph type="ctrTitle"/>
          </p:nvPr>
        </p:nvSpPr>
        <p:spPr>
          <a:xfrm>
            <a:off x="1600200" y="1491916"/>
            <a:ext cx="8991600" cy="2540748"/>
          </a:xfrm>
        </p:spPr>
        <p:txBody>
          <a:bodyPr>
            <a:normAutofit/>
          </a:bodyPr>
          <a:lstStyle/>
          <a:p>
            <a:r>
              <a:rPr lang="en-US" dirty="0">
                <a:latin typeface="Arial" panose="020B0604020202020204" pitchFamily="34" charset="0"/>
                <a:cs typeface="Arial" panose="020B0604020202020204" pitchFamily="34" charset="0"/>
              </a:rPr>
              <a:t>OLD US 1 GENERAL USE NEIGHBORHOOD BUSINESS REZONING</a:t>
            </a:r>
          </a:p>
        </p:txBody>
      </p:sp>
      <p:sp>
        <p:nvSpPr>
          <p:cNvPr id="3" name="Subtitle 2">
            <a:extLst>
              <a:ext uri="{FF2B5EF4-FFF2-40B4-BE49-F238E27FC236}">
                <a16:creationId xmlns:a16="http://schemas.microsoft.com/office/drawing/2014/main" id="{8CB6E414-2B69-E935-C6B0-7FD2B9B4FF04}"/>
              </a:ext>
            </a:extLst>
          </p:cNvPr>
          <p:cNvSpPr>
            <a:spLocks noGrp="1"/>
          </p:cNvSpPr>
          <p:nvPr>
            <p:ph type="subTitle" idx="1"/>
          </p:nvPr>
        </p:nvSpPr>
        <p:spPr/>
        <p:txBody>
          <a:bodyPr>
            <a:normAutofit lnSpcReduction="10000"/>
          </a:bodyPr>
          <a:lstStyle/>
          <a:p>
            <a:r>
              <a:rPr lang="en-US" dirty="0">
                <a:latin typeface="Arial" panose="020B0604020202020204" pitchFamily="34" charset="0"/>
                <a:cs typeface="Arial" panose="020B0604020202020204" pitchFamily="34" charset="0"/>
              </a:rPr>
              <a:t>Bradshaw Robinson Slawter &amp; Rainer LLP</a:t>
            </a:r>
          </a:p>
          <a:p>
            <a:r>
              <a:rPr lang="en-US" dirty="0">
                <a:latin typeface="Arial" panose="020B0604020202020204" pitchFamily="34" charset="0"/>
                <a:cs typeface="Arial" panose="020B0604020202020204" pitchFamily="34" charset="0"/>
              </a:rPr>
              <a:t>Applicant: Hardip Dhillon</a:t>
            </a:r>
          </a:p>
          <a:p>
            <a:r>
              <a:rPr lang="en-US" dirty="0">
                <a:latin typeface="Arial" panose="020B0604020202020204" pitchFamily="34" charset="0"/>
                <a:cs typeface="Arial" panose="020B0604020202020204" pitchFamily="34" charset="0"/>
              </a:rPr>
              <a:t>January 17, 2023</a:t>
            </a:r>
          </a:p>
        </p:txBody>
      </p:sp>
    </p:spTree>
    <p:extLst>
      <p:ext uri="{BB962C8B-B14F-4D97-AF65-F5344CB8AC3E}">
        <p14:creationId xmlns:p14="http://schemas.microsoft.com/office/powerpoint/2010/main" val="421140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551-2FF4-4CDA-0A38-6D08A87EAD75}"/>
              </a:ext>
            </a:extLst>
          </p:cNvPr>
          <p:cNvSpPr>
            <a:spLocks noGrp="1"/>
          </p:cNvSpPr>
          <p:nvPr>
            <p:ph type="title"/>
          </p:nvPr>
        </p:nvSpPr>
        <p:spPr>
          <a:xfrm>
            <a:off x="2231134" y="361011"/>
            <a:ext cx="7729728" cy="1188720"/>
          </a:xfrm>
        </p:spPr>
        <p:txBody>
          <a:bodyPr/>
          <a:lstStyle/>
          <a:p>
            <a:r>
              <a:rPr lang="en-US" dirty="0">
                <a:latin typeface="Arial" panose="020B0604020202020204" pitchFamily="34" charset="0"/>
                <a:cs typeface="Arial" panose="020B0604020202020204" pitchFamily="34" charset="0"/>
              </a:rPr>
              <a:t>FINDING 3: COMPREHENSIVE LAND USE PLAN</a:t>
            </a:r>
          </a:p>
        </p:txBody>
      </p:sp>
      <p:sp>
        <p:nvSpPr>
          <p:cNvPr id="3" name="Content Placeholder 2">
            <a:extLst>
              <a:ext uri="{FF2B5EF4-FFF2-40B4-BE49-F238E27FC236}">
                <a16:creationId xmlns:a16="http://schemas.microsoft.com/office/drawing/2014/main" id="{EF3456E7-D5C1-5756-159B-AEFD91940EC7}"/>
              </a:ext>
            </a:extLst>
          </p:cNvPr>
          <p:cNvSpPr>
            <a:spLocks noGrp="1"/>
          </p:cNvSpPr>
          <p:nvPr>
            <p:ph idx="1"/>
          </p:nvPr>
        </p:nvSpPr>
        <p:spPr>
          <a:xfrm>
            <a:off x="1285721" y="1846557"/>
            <a:ext cx="9620553" cy="4793940"/>
          </a:xfrm>
        </p:spPr>
        <p:txBody>
          <a:bodyPr>
            <a:normAutofit lnSpcReduction="10000"/>
          </a:bodyPr>
          <a:lstStyle/>
          <a:p>
            <a:pPr algn="just"/>
            <a:r>
              <a:rPr lang="en-US" dirty="0">
                <a:latin typeface="Arial" panose="020B0604020202020204" pitchFamily="34" charset="0"/>
                <a:cs typeface="Arial" panose="020B0604020202020204" pitchFamily="34" charset="0"/>
              </a:rPr>
              <a:t>This proposed rezoning is consistent with the goals and objectives of the Comprehensive Land Use Plan. The examples listed below highlight the consistency: </a:t>
            </a:r>
          </a:p>
          <a:p>
            <a:pPr algn="just"/>
            <a:r>
              <a:rPr lang="en-US" dirty="0">
                <a:latin typeface="Arial" panose="020B0604020202020204" pitchFamily="34" charset="0"/>
                <a:cs typeface="Arial" panose="020B0604020202020204" pitchFamily="34" charset="0"/>
              </a:rPr>
              <a:t>Chapter Two – Issues and Opportunities</a:t>
            </a:r>
          </a:p>
          <a:p>
            <a:pPr lvl="1" algn="just"/>
            <a:r>
              <a:rPr lang="en-US" dirty="0">
                <a:latin typeface="Arial" panose="020B0604020202020204" pitchFamily="34" charset="0"/>
                <a:cs typeface="Arial" panose="020B0604020202020204" pitchFamily="34" charset="0"/>
              </a:rPr>
              <a:t>Employment</a:t>
            </a:r>
          </a:p>
          <a:p>
            <a:pPr lvl="2" algn="just"/>
            <a:r>
              <a:rPr lang="en-US" dirty="0">
                <a:latin typeface="Arial" panose="020B0604020202020204" pitchFamily="34" charset="0"/>
                <a:cs typeface="Arial" panose="020B0604020202020204" pitchFamily="34" charset="0"/>
              </a:rPr>
              <a:t>The Comprehensive Plan identifies </a:t>
            </a:r>
            <a:r>
              <a:rPr lang="en-US" b="1" dirty="0">
                <a:latin typeface="Arial" panose="020B0604020202020204" pitchFamily="34" charset="0"/>
                <a:cs typeface="Arial" panose="020B0604020202020204" pitchFamily="34" charset="0"/>
              </a:rPr>
              <a:t>in-county employment </a:t>
            </a:r>
            <a:r>
              <a:rPr lang="en-US" dirty="0">
                <a:latin typeface="Arial" panose="020B0604020202020204" pitchFamily="34" charset="0"/>
                <a:cs typeface="Arial" panose="020B0604020202020204" pitchFamily="34" charset="0"/>
              </a:rPr>
              <a:t>as an area that needs attention (p. 16)</a:t>
            </a:r>
          </a:p>
          <a:p>
            <a:pPr lvl="2" algn="just"/>
            <a:r>
              <a:rPr lang="en-US" dirty="0">
                <a:latin typeface="Arial" panose="020B0604020202020204" pitchFamily="34" charset="0"/>
                <a:cs typeface="Arial" panose="020B0604020202020204" pitchFamily="34" charset="0"/>
              </a:rPr>
              <a:t>With the Moncure Megasite planning for 7,500 employees, supporting businesses and services will be necessary to accommodate the incoming workforce as well as the existing community</a:t>
            </a:r>
          </a:p>
          <a:p>
            <a:pPr lvl="1" algn="just"/>
            <a:r>
              <a:rPr lang="en-US" dirty="0">
                <a:latin typeface="Arial" panose="020B0604020202020204" pitchFamily="34" charset="0"/>
                <a:cs typeface="Arial" panose="020B0604020202020204" pitchFamily="34" charset="0"/>
              </a:rPr>
              <a:t>Rezoning to Neighborhood Business will also promote a </a:t>
            </a:r>
            <a:r>
              <a:rPr lang="en-US" b="1" dirty="0">
                <a:latin typeface="Arial" panose="020B0604020202020204" pitchFamily="34" charset="0"/>
                <a:cs typeface="Arial" panose="020B0604020202020204" pitchFamily="34" charset="0"/>
              </a:rPr>
              <a:t>diversified tax base</a:t>
            </a:r>
            <a:r>
              <a:rPr lang="en-US" dirty="0">
                <a:latin typeface="Arial" panose="020B0604020202020204" pitchFamily="34" charset="0"/>
                <a:cs typeface="Arial" panose="020B0604020202020204" pitchFamily="34" charset="0"/>
              </a:rPr>
              <a:t>, which is an opportunity to address the County’s reliance on the residential tax base (p. 20)</a:t>
            </a:r>
          </a:p>
          <a:p>
            <a:pPr lvl="1" algn="just"/>
            <a:r>
              <a:rPr lang="en-US" dirty="0">
                <a:latin typeface="Arial" panose="020B0604020202020204" pitchFamily="34" charset="0"/>
                <a:cs typeface="Arial" panose="020B0604020202020204" pitchFamily="34" charset="0"/>
              </a:rPr>
              <a:t>Another opportunity tied to both employment and taxes is reducing “</a:t>
            </a:r>
            <a:r>
              <a:rPr lang="en-US" b="1" dirty="0">
                <a:latin typeface="Arial" panose="020B0604020202020204" pitchFamily="34" charset="0"/>
                <a:cs typeface="Arial" panose="020B0604020202020204" pitchFamily="34" charset="0"/>
              </a:rPr>
              <a:t>retail leakage</a:t>
            </a:r>
            <a:r>
              <a:rPr lang="en-US" dirty="0">
                <a:latin typeface="Arial" panose="020B0604020202020204" pitchFamily="34" charset="0"/>
                <a:cs typeface="Arial" panose="020B0604020202020204" pitchFamily="34" charset="0"/>
              </a:rPr>
              <a:t>” (p. 16)</a:t>
            </a:r>
          </a:p>
          <a:p>
            <a:pPr lvl="2" algn="just"/>
            <a:r>
              <a:rPr lang="en-US" dirty="0">
                <a:latin typeface="Arial" panose="020B0604020202020204" pitchFamily="34" charset="0"/>
                <a:cs typeface="Arial" panose="020B0604020202020204" pitchFamily="34" charset="0"/>
              </a:rPr>
              <a:t>According to the Comprehensive Plan, 58% of potential retail sales are lost to other counties (p. 16)</a:t>
            </a:r>
          </a:p>
          <a:p>
            <a:pPr lvl="2" algn="just"/>
            <a:r>
              <a:rPr lang="en-US" dirty="0">
                <a:latin typeface="Arial" panose="020B0604020202020204" pitchFamily="34" charset="0"/>
                <a:cs typeface="Arial" panose="020B0604020202020204" pitchFamily="34" charset="0"/>
              </a:rPr>
              <a:t>By rezoning to Neighborhood Business, businesses that move into the area will have the opportunity to </a:t>
            </a:r>
            <a:r>
              <a:rPr lang="en-US" b="1" dirty="0">
                <a:latin typeface="Arial" panose="020B0604020202020204" pitchFamily="34" charset="0"/>
                <a:cs typeface="Arial" panose="020B0604020202020204" pitchFamily="34" charset="0"/>
              </a:rPr>
              <a:t>serve in-county retail needs</a:t>
            </a:r>
          </a:p>
          <a:p>
            <a:endParaRPr lang="en-US" dirty="0"/>
          </a:p>
        </p:txBody>
      </p:sp>
    </p:spTree>
    <p:extLst>
      <p:ext uri="{BB962C8B-B14F-4D97-AF65-F5344CB8AC3E}">
        <p14:creationId xmlns:p14="http://schemas.microsoft.com/office/powerpoint/2010/main" val="14192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551-2FF4-4CDA-0A38-6D08A87EAD75}"/>
              </a:ext>
            </a:extLst>
          </p:cNvPr>
          <p:cNvSpPr>
            <a:spLocks noGrp="1"/>
          </p:cNvSpPr>
          <p:nvPr>
            <p:ph type="title"/>
          </p:nvPr>
        </p:nvSpPr>
        <p:spPr>
          <a:xfrm>
            <a:off x="2231136" y="334378"/>
            <a:ext cx="7729728" cy="1188720"/>
          </a:xfrm>
        </p:spPr>
        <p:txBody>
          <a:bodyPr/>
          <a:lstStyle/>
          <a:p>
            <a:r>
              <a:rPr lang="en-US" dirty="0">
                <a:latin typeface="Arial" panose="020B0604020202020204" pitchFamily="34" charset="0"/>
                <a:cs typeface="Arial" panose="020B0604020202020204" pitchFamily="34" charset="0"/>
              </a:rPr>
              <a:t>FINDING 3: COMPREHENSIVE LAND USE PLAN</a:t>
            </a:r>
          </a:p>
        </p:txBody>
      </p:sp>
      <p:sp>
        <p:nvSpPr>
          <p:cNvPr id="3" name="Content Placeholder 2">
            <a:extLst>
              <a:ext uri="{FF2B5EF4-FFF2-40B4-BE49-F238E27FC236}">
                <a16:creationId xmlns:a16="http://schemas.microsoft.com/office/drawing/2014/main" id="{EF3456E7-D5C1-5756-159B-AEFD91940EC7}"/>
              </a:ext>
            </a:extLst>
          </p:cNvPr>
          <p:cNvSpPr>
            <a:spLocks noGrp="1"/>
          </p:cNvSpPr>
          <p:nvPr>
            <p:ph idx="1"/>
          </p:nvPr>
        </p:nvSpPr>
        <p:spPr>
          <a:xfrm>
            <a:off x="213064" y="1921438"/>
            <a:ext cx="5308847" cy="4793941"/>
          </a:xfrm>
        </p:spPr>
        <p:txBody>
          <a:bodyPr>
            <a:normAutofit/>
          </a:bodyPr>
          <a:lstStyle/>
          <a:p>
            <a:pPr algn="just"/>
            <a:r>
              <a:rPr lang="en-US" dirty="0">
                <a:latin typeface="Arial" panose="020B0604020202020204" pitchFamily="34" charset="0"/>
                <a:cs typeface="Arial" panose="020B0604020202020204" pitchFamily="34" charset="0"/>
              </a:rPr>
              <a:t>Chapter Three – Goals and Objectives</a:t>
            </a:r>
          </a:p>
          <a:p>
            <a:pPr lvl="1" algn="just"/>
            <a:r>
              <a:rPr lang="en-US" dirty="0">
                <a:latin typeface="Arial" panose="020B0604020202020204" pitchFamily="34" charset="0"/>
                <a:cs typeface="Arial" panose="020B0604020202020204" pitchFamily="34" charset="0"/>
              </a:rPr>
              <a:t>Goal: </a:t>
            </a:r>
            <a:r>
              <a:rPr lang="en-US" b="1" dirty="0">
                <a:latin typeface="Arial" panose="020B0604020202020204" pitchFamily="34" charset="0"/>
                <a:cs typeface="Arial" panose="020B0604020202020204" pitchFamily="34" charset="0"/>
              </a:rPr>
              <a:t>diversify the tax base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generate high-quality, in-county jobs </a:t>
            </a:r>
            <a:r>
              <a:rPr lang="en-US" dirty="0">
                <a:latin typeface="Arial" panose="020B0604020202020204" pitchFamily="34" charset="0"/>
                <a:cs typeface="Arial" panose="020B0604020202020204" pitchFamily="34" charset="0"/>
              </a:rPr>
              <a:t>is served by rezoning the properties to Neighborhood Business given the location, demand, and needs of the County (p. 41-42)</a:t>
            </a:r>
          </a:p>
          <a:p>
            <a:pPr lvl="1" algn="just"/>
            <a:r>
              <a:rPr lang="en-US" dirty="0">
                <a:latin typeface="Arial" panose="020B0604020202020204" pitchFamily="34" charset="0"/>
                <a:cs typeface="Arial" panose="020B0604020202020204" pitchFamily="34" charset="0"/>
              </a:rPr>
              <a:t>Although the subject parcels are designated as Rural in the Future Land Use Map, many rezonings have diverged from their predicted use because the properties are in close proximity to the Moncure Megasite employment center and an employment center surrounding the interchanges at Pea Ridge Road and US 1</a:t>
            </a:r>
          </a:p>
          <a:p>
            <a:pPr lvl="2" algn="just"/>
            <a:r>
              <a:rPr lang="en-US" dirty="0">
                <a:latin typeface="Arial" panose="020B0604020202020204" pitchFamily="34" charset="0"/>
                <a:cs typeface="Arial" panose="020B0604020202020204" pitchFamily="34" charset="0"/>
              </a:rPr>
              <a:t>This Employment Center is growing and the subject parcels are well-suited to be included in this developing Employment Center</a:t>
            </a:r>
          </a:p>
        </p:txBody>
      </p:sp>
      <p:pic>
        <p:nvPicPr>
          <p:cNvPr id="4" name="Picture 3">
            <a:extLst>
              <a:ext uri="{FF2B5EF4-FFF2-40B4-BE49-F238E27FC236}">
                <a16:creationId xmlns:a16="http://schemas.microsoft.com/office/drawing/2014/main" id="{A2E7CB50-0884-6269-22BB-10BAE56D8345}"/>
              </a:ext>
            </a:extLst>
          </p:cNvPr>
          <p:cNvPicPr>
            <a:picLocks noChangeAspect="1"/>
          </p:cNvPicPr>
          <p:nvPr/>
        </p:nvPicPr>
        <p:blipFill>
          <a:blip r:embed="rId2"/>
          <a:stretch>
            <a:fillRect/>
          </a:stretch>
        </p:blipFill>
        <p:spPr>
          <a:xfrm>
            <a:off x="5873412" y="1921438"/>
            <a:ext cx="6105524" cy="4717905"/>
          </a:xfrm>
          <a:prstGeom prst="rect">
            <a:avLst/>
          </a:prstGeom>
        </p:spPr>
      </p:pic>
    </p:spTree>
    <p:extLst>
      <p:ext uri="{BB962C8B-B14F-4D97-AF65-F5344CB8AC3E}">
        <p14:creationId xmlns:p14="http://schemas.microsoft.com/office/powerpoint/2010/main" val="328425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551-2FF4-4CDA-0A38-6D08A87EAD75}"/>
              </a:ext>
            </a:extLst>
          </p:cNvPr>
          <p:cNvSpPr>
            <a:spLocks noGrp="1"/>
          </p:cNvSpPr>
          <p:nvPr>
            <p:ph type="title"/>
          </p:nvPr>
        </p:nvSpPr>
        <p:spPr>
          <a:xfrm>
            <a:off x="2231136" y="627341"/>
            <a:ext cx="7729728" cy="1188720"/>
          </a:xfrm>
        </p:spPr>
        <p:txBody>
          <a:bodyPr/>
          <a:lstStyle/>
          <a:p>
            <a:r>
              <a:rPr lang="en-US" dirty="0">
                <a:latin typeface="Arial" panose="020B0604020202020204" pitchFamily="34" charset="0"/>
                <a:cs typeface="Arial" panose="020B0604020202020204" pitchFamily="34" charset="0"/>
              </a:rPr>
              <a:t>FINDING 3: COMPREHENSIVE LAND USE PLAN</a:t>
            </a:r>
          </a:p>
        </p:txBody>
      </p:sp>
      <p:sp>
        <p:nvSpPr>
          <p:cNvPr id="3" name="Content Placeholder 2">
            <a:extLst>
              <a:ext uri="{FF2B5EF4-FFF2-40B4-BE49-F238E27FC236}">
                <a16:creationId xmlns:a16="http://schemas.microsoft.com/office/drawing/2014/main" id="{EF3456E7-D5C1-5756-159B-AEFD91940EC7}"/>
              </a:ext>
            </a:extLst>
          </p:cNvPr>
          <p:cNvSpPr>
            <a:spLocks noGrp="1"/>
          </p:cNvSpPr>
          <p:nvPr>
            <p:ph idx="1"/>
          </p:nvPr>
        </p:nvSpPr>
        <p:spPr>
          <a:xfrm>
            <a:off x="800470" y="2272682"/>
            <a:ext cx="10591060" cy="4048217"/>
          </a:xfrm>
        </p:spPr>
        <p:txBody>
          <a:bodyPr>
            <a:normAutofit/>
          </a:bodyPr>
          <a:lstStyle/>
          <a:p>
            <a:pPr algn="just"/>
            <a:r>
              <a:rPr lang="en-US" dirty="0">
                <a:latin typeface="Arial" panose="020B0604020202020204" pitchFamily="34" charset="0"/>
                <a:cs typeface="Arial" panose="020B0604020202020204" pitchFamily="34" charset="0"/>
              </a:rPr>
              <a:t>Chapter Four – Economic Development</a:t>
            </a:r>
          </a:p>
          <a:p>
            <a:pPr lvl="1" algn="just"/>
            <a:r>
              <a:rPr lang="en-US" dirty="0">
                <a:latin typeface="Arial" panose="020B0604020202020204" pitchFamily="34" charset="0"/>
                <a:cs typeface="Arial" panose="020B0604020202020204" pitchFamily="34" charset="0"/>
              </a:rPr>
              <a:t>Goal: “</a:t>
            </a:r>
            <a:r>
              <a:rPr lang="en-US" b="1" dirty="0">
                <a:latin typeface="Arial" panose="020B0604020202020204" pitchFamily="34" charset="0"/>
                <a:cs typeface="Arial" panose="020B0604020202020204" pitchFamily="34" charset="0"/>
              </a:rPr>
              <a:t>diversify the tax base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generate more high-quality, in-county jobs </a:t>
            </a:r>
            <a:r>
              <a:rPr lang="en-US" dirty="0">
                <a:latin typeface="Arial" panose="020B0604020202020204" pitchFamily="34" charset="0"/>
                <a:cs typeface="Arial" panose="020B0604020202020204" pitchFamily="34" charset="0"/>
              </a:rPr>
              <a:t>to reduce dependence on residential property taxes, create economic opportunity, and reduce out-commuting” (p. 53)</a:t>
            </a:r>
          </a:p>
          <a:p>
            <a:pPr lvl="1" algn="just"/>
            <a:r>
              <a:rPr lang="en-US" dirty="0">
                <a:latin typeface="Arial" panose="020B0604020202020204" pitchFamily="34" charset="0"/>
                <a:cs typeface="Arial" panose="020B0604020202020204" pitchFamily="34" charset="0"/>
              </a:rPr>
              <a:t>Numerous ED Policies apply to the proposed rezoning: </a:t>
            </a:r>
          </a:p>
          <a:p>
            <a:pPr lvl="2" algn="just"/>
            <a:r>
              <a:rPr lang="en-US" dirty="0">
                <a:latin typeface="Arial" panose="020B0604020202020204" pitchFamily="34" charset="0"/>
                <a:cs typeface="Arial" panose="020B0604020202020204" pitchFamily="34" charset="0"/>
              </a:rPr>
              <a:t>Policy 2 “encourage[s] growth in designated Employment Centers, towns, and other appropriate locations” (p. 55)</a:t>
            </a:r>
          </a:p>
          <a:p>
            <a:pPr lvl="2" algn="just"/>
            <a:r>
              <a:rPr lang="en-US" dirty="0">
                <a:latin typeface="Arial" panose="020B0604020202020204" pitchFamily="34" charset="0"/>
                <a:cs typeface="Arial" panose="020B0604020202020204" pitchFamily="34" charset="0"/>
              </a:rPr>
              <a:t>Policy 3 supports the continued development of the Moncure Megasite and surrounding areas “to ensure future job creation in the County” (p. 55)</a:t>
            </a:r>
          </a:p>
          <a:p>
            <a:pPr lvl="2" algn="just"/>
            <a:r>
              <a:rPr lang="en-US" dirty="0">
                <a:latin typeface="Arial" panose="020B0604020202020204" pitchFamily="34" charset="0"/>
                <a:cs typeface="Arial" panose="020B0604020202020204" pitchFamily="34" charset="0"/>
              </a:rPr>
              <a:t>Policy 4 to “support existing businesses” also applies to rezoning the subject parcels (p. 56)</a:t>
            </a:r>
          </a:p>
          <a:p>
            <a:pPr lvl="2" algn="just"/>
            <a:r>
              <a:rPr lang="en-US" dirty="0">
                <a:latin typeface="Arial" panose="020B0604020202020204" pitchFamily="34" charset="0"/>
                <a:cs typeface="Arial" panose="020B0604020202020204" pitchFamily="34" charset="0"/>
              </a:rPr>
              <a:t>Policy 6 encourages the County to “support entrepreneurship and new businesses that diversify the local economy and capitalize on the unique assets of Chatham County” (p. 57)</a:t>
            </a:r>
          </a:p>
          <a:p>
            <a:pPr algn="just"/>
            <a:r>
              <a:rPr lang="en-US" sz="2200" dirty="0">
                <a:latin typeface="Arial" panose="020B0604020202020204" pitchFamily="34" charset="0"/>
                <a:cs typeface="Arial" panose="020B0604020202020204" pitchFamily="34" charset="0"/>
              </a:rPr>
              <a:t>Applicant believes Finding 3 is met. </a:t>
            </a:r>
          </a:p>
        </p:txBody>
      </p:sp>
    </p:spTree>
    <p:extLst>
      <p:ext uri="{BB962C8B-B14F-4D97-AF65-F5344CB8AC3E}">
        <p14:creationId xmlns:p14="http://schemas.microsoft.com/office/powerpoint/2010/main" val="5283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FA61-7ED3-9F52-E079-F260AD502795}"/>
              </a:ext>
            </a:extLst>
          </p:cNvPr>
          <p:cNvSpPr>
            <a:spLocks noGrp="1"/>
          </p:cNvSpPr>
          <p:nvPr>
            <p:ph type="title"/>
          </p:nvPr>
        </p:nvSpPr>
        <p:spPr>
          <a:xfrm>
            <a:off x="2231135" y="627341"/>
            <a:ext cx="7729728" cy="1188720"/>
          </a:xfrm>
        </p:spPr>
        <p:txBody>
          <a:bodyPr>
            <a:normAutofit fontScale="90000"/>
          </a:bodyPr>
          <a:lstStyle/>
          <a:p>
            <a:r>
              <a:rPr lang="en-US" dirty="0">
                <a:latin typeface="Arial" panose="020B0604020202020204" pitchFamily="34" charset="0"/>
                <a:cs typeface="Arial" panose="020B0604020202020204" pitchFamily="34" charset="0"/>
              </a:rPr>
              <a:t>FINDING 4: ESSENTIAL OR DESIRABLE FOR PUBLIC CONVENIENCE OR WELFARE</a:t>
            </a:r>
          </a:p>
        </p:txBody>
      </p:sp>
      <p:sp>
        <p:nvSpPr>
          <p:cNvPr id="3" name="Content Placeholder 2">
            <a:extLst>
              <a:ext uri="{FF2B5EF4-FFF2-40B4-BE49-F238E27FC236}">
                <a16:creationId xmlns:a16="http://schemas.microsoft.com/office/drawing/2014/main" id="{6383530A-BE79-966B-3BDE-C107A8ECFFDD}"/>
              </a:ext>
            </a:extLst>
          </p:cNvPr>
          <p:cNvSpPr>
            <a:spLocks noGrp="1"/>
          </p:cNvSpPr>
          <p:nvPr>
            <p:ph idx="1"/>
          </p:nvPr>
        </p:nvSpPr>
        <p:spPr>
          <a:xfrm>
            <a:off x="1484535" y="2071884"/>
            <a:ext cx="9222927" cy="4399937"/>
          </a:xfrm>
        </p:spPr>
        <p:txBody>
          <a:bodyPr>
            <a:normAutofit lnSpcReduction="10000"/>
          </a:bodyPr>
          <a:lstStyle/>
          <a:p>
            <a:pPr algn="just"/>
            <a:r>
              <a:rPr lang="en-US" dirty="0">
                <a:latin typeface="Arial" panose="020B0604020202020204" pitchFamily="34" charset="0"/>
                <a:cs typeface="Arial" panose="020B0604020202020204" pitchFamily="34" charset="0"/>
              </a:rPr>
              <a:t>The proposed rezoning is essential or desirable because it will facilitate services to meet the needs being created by growth in this part of the County</a:t>
            </a:r>
          </a:p>
          <a:p>
            <a:pPr algn="just"/>
            <a:r>
              <a:rPr lang="en-US" dirty="0">
                <a:latin typeface="Arial" panose="020B0604020202020204" pitchFamily="34" charset="0"/>
                <a:cs typeface="Arial" panose="020B0604020202020204" pitchFamily="34" charset="0"/>
              </a:rPr>
              <a:t>Additional notes: </a:t>
            </a:r>
          </a:p>
          <a:p>
            <a:pPr lvl="1" algn="just"/>
            <a:r>
              <a:rPr lang="en-US" dirty="0">
                <a:latin typeface="Arial" panose="020B0604020202020204" pitchFamily="34" charset="0"/>
                <a:cs typeface="Arial" panose="020B0604020202020204" pitchFamily="34" charset="0"/>
              </a:rPr>
              <a:t>Traffic – no significant impact anticipated</a:t>
            </a:r>
          </a:p>
          <a:p>
            <a:pPr lvl="1" algn="just"/>
            <a:r>
              <a:rPr lang="en-US" dirty="0">
                <a:latin typeface="Arial" panose="020B0604020202020204" pitchFamily="34" charset="0"/>
                <a:cs typeface="Arial" panose="020B0604020202020204" pitchFamily="34" charset="0"/>
              </a:rPr>
              <a:t>Visual Impact – to be reviewed by the Appearance Commission as plans develop</a:t>
            </a:r>
          </a:p>
          <a:p>
            <a:pPr lvl="1" algn="just"/>
            <a:r>
              <a:rPr lang="en-US" dirty="0">
                <a:latin typeface="Arial" panose="020B0604020202020204" pitchFamily="34" charset="0"/>
                <a:cs typeface="Arial" panose="020B0604020202020204" pitchFamily="34" charset="0"/>
              </a:rPr>
              <a:t>Lighting – plans will satisfy requirements of the Zoning Ordinance</a:t>
            </a:r>
          </a:p>
          <a:p>
            <a:pPr lvl="1" algn="just"/>
            <a:r>
              <a:rPr lang="en-US" dirty="0">
                <a:latin typeface="Arial" panose="020B0604020202020204" pitchFamily="34" charset="0"/>
                <a:cs typeface="Arial" panose="020B0604020202020204" pitchFamily="34" charset="0"/>
              </a:rPr>
              <a:t>Noise – no significant impact anticipated</a:t>
            </a:r>
          </a:p>
          <a:p>
            <a:pPr lvl="1" algn="just"/>
            <a:r>
              <a:rPr lang="en-US" dirty="0">
                <a:latin typeface="Arial" panose="020B0604020202020204" pitchFamily="34" charset="0"/>
                <a:cs typeface="Arial" panose="020B0604020202020204" pitchFamily="34" charset="0"/>
              </a:rPr>
              <a:t>Chemicals, etc. – any chemical storage or use will satisfy applicable regulations</a:t>
            </a:r>
          </a:p>
          <a:p>
            <a:pPr lvl="1" algn="just"/>
            <a:r>
              <a:rPr lang="en-US" dirty="0">
                <a:latin typeface="Arial" panose="020B0604020202020204" pitchFamily="34" charset="0"/>
                <a:cs typeface="Arial" panose="020B0604020202020204" pitchFamily="34" charset="0"/>
              </a:rPr>
              <a:t>Signs – plans will satisfy the requirement of the Zoning Ordinance</a:t>
            </a:r>
          </a:p>
          <a:p>
            <a:pPr lvl="1" algn="just"/>
            <a:r>
              <a:rPr lang="en-US" dirty="0">
                <a:latin typeface="Arial" panose="020B0604020202020204" pitchFamily="34" charset="0"/>
                <a:cs typeface="Arial" panose="020B0604020202020204" pitchFamily="34" charset="0"/>
              </a:rPr>
              <a:t>Emergency Services – no significant imposition on fire, police, or 911 services are required</a:t>
            </a:r>
          </a:p>
          <a:p>
            <a:pPr lvl="1" algn="just"/>
            <a:r>
              <a:rPr lang="en-US" dirty="0">
                <a:latin typeface="Arial" panose="020B0604020202020204" pitchFamily="34" charset="0"/>
                <a:cs typeface="Arial" panose="020B0604020202020204" pitchFamily="34" charset="0"/>
              </a:rPr>
              <a:t>Impact to Surrounding Land Values – no negative impacts anticipated</a:t>
            </a:r>
          </a:p>
          <a:p>
            <a:pPr algn="just"/>
            <a:r>
              <a:rPr lang="en-US" sz="2200" dirty="0">
                <a:latin typeface="Arial" panose="020B0604020202020204" pitchFamily="34" charset="0"/>
                <a:cs typeface="Arial" panose="020B0604020202020204" pitchFamily="34" charset="0"/>
              </a:rPr>
              <a:t>Applicant believes Finding 4 is met. </a:t>
            </a:r>
          </a:p>
        </p:txBody>
      </p:sp>
    </p:spTree>
    <p:extLst>
      <p:ext uri="{BB962C8B-B14F-4D97-AF65-F5344CB8AC3E}">
        <p14:creationId xmlns:p14="http://schemas.microsoft.com/office/powerpoint/2010/main" val="64262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EA1E-2A0B-E412-3A0D-C1D3EECF4E26}"/>
              </a:ext>
            </a:extLst>
          </p:cNvPr>
          <p:cNvSpPr>
            <a:spLocks noGrp="1"/>
          </p:cNvSpPr>
          <p:nvPr>
            <p:ph type="title"/>
          </p:nvPr>
        </p:nvSpPr>
        <p:spPr>
          <a:xfrm>
            <a:off x="2231136" y="707240"/>
            <a:ext cx="7729728" cy="1188720"/>
          </a:xfrm>
        </p:spPr>
        <p:txBody>
          <a:bodyPr/>
          <a:lstStyle/>
          <a:p>
            <a:r>
              <a:rPr lang="en-US" dirty="0">
                <a:latin typeface="Arial" panose="020B0604020202020204" pitchFamily="34" charset="0"/>
                <a:cs typeface="Arial" panose="020B0604020202020204" pitchFamily="34" charset="0"/>
              </a:rPr>
              <a:t>FINDING 5: OTHER REASONS IN SUPPORT</a:t>
            </a:r>
          </a:p>
        </p:txBody>
      </p:sp>
      <p:sp>
        <p:nvSpPr>
          <p:cNvPr id="3" name="Content Placeholder 2">
            <a:extLst>
              <a:ext uri="{FF2B5EF4-FFF2-40B4-BE49-F238E27FC236}">
                <a16:creationId xmlns:a16="http://schemas.microsoft.com/office/drawing/2014/main" id="{88870548-FBEF-EDF5-383B-B5A84B1AF0D3}"/>
              </a:ext>
            </a:extLst>
          </p:cNvPr>
          <p:cNvSpPr>
            <a:spLocks noGrp="1"/>
          </p:cNvSpPr>
          <p:nvPr>
            <p:ph idx="1"/>
          </p:nvPr>
        </p:nvSpPr>
        <p:spPr>
          <a:xfrm>
            <a:off x="2231136" y="2469368"/>
            <a:ext cx="7729728" cy="3940309"/>
          </a:xfrm>
        </p:spPr>
        <p:txBody>
          <a:bodyPr>
            <a:normAutofit/>
          </a:bodyPr>
          <a:lstStyle/>
          <a:p>
            <a:pPr algn="just"/>
            <a:r>
              <a:rPr lang="en-US" dirty="0">
                <a:latin typeface="Arial" panose="020B0604020202020204" pitchFamily="34" charset="0"/>
                <a:cs typeface="Arial" panose="020B0604020202020204" pitchFamily="34" charset="0"/>
              </a:rPr>
              <a:t>The proposed rezoning is generally consistent with and needed to support the growth in Southeast Chatham County</a:t>
            </a:r>
          </a:p>
          <a:p>
            <a:pPr algn="just"/>
            <a:r>
              <a:rPr lang="en-US" dirty="0">
                <a:latin typeface="Arial" panose="020B0604020202020204" pitchFamily="34" charset="0"/>
                <a:cs typeface="Arial" panose="020B0604020202020204" pitchFamily="34" charset="0"/>
              </a:rPr>
              <a:t>Additional notes: </a:t>
            </a:r>
          </a:p>
          <a:p>
            <a:pPr lvl="1" algn="just"/>
            <a:r>
              <a:rPr lang="en-US" dirty="0">
                <a:latin typeface="Arial" panose="020B0604020202020204" pitchFamily="34" charset="0"/>
                <a:cs typeface="Arial" panose="020B0604020202020204" pitchFamily="34" charset="0"/>
              </a:rPr>
              <a:t>Water Source – Chatham County public water</a:t>
            </a:r>
          </a:p>
          <a:p>
            <a:pPr lvl="1" algn="just"/>
            <a:r>
              <a:rPr lang="en-US" dirty="0">
                <a:latin typeface="Arial" panose="020B0604020202020204" pitchFamily="34" charset="0"/>
                <a:cs typeface="Arial" panose="020B0604020202020204" pitchFamily="34" charset="0"/>
              </a:rPr>
              <a:t>Wastewater Management – sanitary sewer service will be designed and permitted by the appropriate agencies</a:t>
            </a:r>
          </a:p>
          <a:p>
            <a:pPr lvl="1" algn="just"/>
            <a:r>
              <a:rPr lang="en-US" dirty="0">
                <a:latin typeface="Arial" panose="020B0604020202020204" pitchFamily="34" charset="0"/>
                <a:cs typeface="Arial" panose="020B0604020202020204" pitchFamily="34" charset="0"/>
              </a:rPr>
              <a:t>Water/Sewer Impact – plans will satisfy requirements of the Zoning Ordinance</a:t>
            </a:r>
          </a:p>
          <a:p>
            <a:pPr lvl="1" algn="just"/>
            <a:r>
              <a:rPr lang="en-US" dirty="0">
                <a:latin typeface="Arial" panose="020B0604020202020204" pitchFamily="34" charset="0"/>
                <a:cs typeface="Arial" panose="020B0604020202020204" pitchFamily="34" charset="0"/>
              </a:rPr>
              <a:t>Access Roads – Old US 1</a:t>
            </a:r>
          </a:p>
          <a:p>
            <a:pPr lvl="1" algn="just"/>
            <a:r>
              <a:rPr lang="en-US" dirty="0">
                <a:latin typeface="Arial" panose="020B0604020202020204" pitchFamily="34" charset="0"/>
                <a:cs typeface="Arial" panose="020B0604020202020204" pitchFamily="34" charset="0"/>
              </a:rPr>
              <a:t>Stormwater Runoff – to be planned on-site as required by Chatham County Stormwater Ordinance and NC Dept. of Environmental Quality</a:t>
            </a:r>
          </a:p>
          <a:p>
            <a:pPr algn="just"/>
            <a:r>
              <a:rPr lang="en-US" sz="2200" dirty="0">
                <a:latin typeface="Arial" panose="020B0604020202020204" pitchFamily="34" charset="0"/>
                <a:cs typeface="Arial" panose="020B0604020202020204" pitchFamily="34" charset="0"/>
              </a:rPr>
              <a:t>Applicant believes Finding 5 is met. </a:t>
            </a:r>
          </a:p>
        </p:txBody>
      </p:sp>
    </p:spTree>
    <p:extLst>
      <p:ext uri="{BB962C8B-B14F-4D97-AF65-F5344CB8AC3E}">
        <p14:creationId xmlns:p14="http://schemas.microsoft.com/office/powerpoint/2010/main" val="167354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F30A-D5E9-BD31-23F0-84A97E13B88D}"/>
              </a:ext>
            </a:extLst>
          </p:cNvPr>
          <p:cNvSpPr>
            <a:spLocks noGrp="1"/>
          </p:cNvSpPr>
          <p:nvPr>
            <p:ph type="title"/>
          </p:nvPr>
        </p:nvSpPr>
        <p:spPr>
          <a:xfrm>
            <a:off x="2231136" y="523613"/>
            <a:ext cx="7729728" cy="1188720"/>
          </a:xfrm>
        </p:spPr>
        <p:txBody>
          <a:bodyPr/>
          <a:lstStyle/>
          <a:p>
            <a:r>
              <a:rPr lang="en-US"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8DEF2A1F-B40E-EC90-FA40-6ED05A922111}"/>
              </a:ext>
            </a:extLst>
          </p:cNvPr>
          <p:cNvSpPr>
            <a:spLocks noGrp="1"/>
          </p:cNvSpPr>
          <p:nvPr>
            <p:ph idx="1"/>
          </p:nvPr>
        </p:nvSpPr>
        <p:spPr>
          <a:xfrm>
            <a:off x="526622" y="2332057"/>
            <a:ext cx="5101819" cy="3923930"/>
          </a:xfrm>
        </p:spPr>
        <p:txBody>
          <a:bodyPr>
            <a:normAutofit/>
          </a:bodyPr>
          <a:lstStyle/>
          <a:p>
            <a:pPr algn="just"/>
            <a:r>
              <a:rPr lang="en-US" dirty="0">
                <a:latin typeface="Arial" panose="020B0604020202020204" pitchFamily="34" charset="0"/>
                <a:cs typeface="Arial" panose="020B0604020202020204" pitchFamily="34" charset="0"/>
              </a:rPr>
              <a:t>The Applicant has shown support for each of the Findings as required by the Zoning Ordinance. </a:t>
            </a:r>
          </a:p>
          <a:p>
            <a:pPr algn="just"/>
            <a:r>
              <a:rPr lang="en-US" dirty="0">
                <a:latin typeface="Arial" panose="020B0604020202020204" pitchFamily="34" charset="0"/>
                <a:cs typeface="Arial" panose="020B0604020202020204" pitchFamily="34" charset="0"/>
              </a:rPr>
              <a:t>In sum, the proposed rezoning to Neighborhood Business facilitates a variety of economic opportunities for Chatham County and its residents and complies with the Future Land Use Map. </a:t>
            </a:r>
          </a:p>
          <a:p>
            <a:pPr algn="just"/>
            <a:r>
              <a:rPr lang="en-US" dirty="0">
                <a:latin typeface="Arial" panose="020B0604020202020204" pitchFamily="34" charset="0"/>
                <a:cs typeface="Arial" panose="020B0604020202020204" pitchFamily="34" charset="0"/>
              </a:rPr>
              <a:t>While our initial presentation ends here, we would like to reserve a short amount of time to respond to any concerns that may be raised by members of the public later in this hearing. </a:t>
            </a:r>
          </a:p>
        </p:txBody>
      </p:sp>
      <p:pic>
        <p:nvPicPr>
          <p:cNvPr id="5" name="Picture 4">
            <a:extLst>
              <a:ext uri="{FF2B5EF4-FFF2-40B4-BE49-F238E27FC236}">
                <a16:creationId xmlns:a16="http://schemas.microsoft.com/office/drawing/2014/main" id="{BEA942EE-BDE8-6142-1BC0-F94B5322A0D8}"/>
              </a:ext>
            </a:extLst>
          </p:cNvPr>
          <p:cNvPicPr>
            <a:picLocks noChangeAspect="1"/>
          </p:cNvPicPr>
          <p:nvPr/>
        </p:nvPicPr>
        <p:blipFill>
          <a:blip r:embed="rId2"/>
          <a:stretch>
            <a:fillRect/>
          </a:stretch>
        </p:blipFill>
        <p:spPr>
          <a:xfrm>
            <a:off x="6223247" y="1934273"/>
            <a:ext cx="5442131" cy="4719498"/>
          </a:xfrm>
          <a:prstGeom prst="rect">
            <a:avLst/>
          </a:prstGeom>
        </p:spPr>
      </p:pic>
    </p:spTree>
    <p:extLst>
      <p:ext uri="{BB962C8B-B14F-4D97-AF65-F5344CB8AC3E}">
        <p14:creationId xmlns:p14="http://schemas.microsoft.com/office/powerpoint/2010/main" val="34704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6787A4-2143-6DA3-6537-2AC6CFF3EA79}"/>
              </a:ext>
            </a:extLst>
          </p:cNvPr>
          <p:cNvPicPr>
            <a:picLocks noChangeAspect="1"/>
          </p:cNvPicPr>
          <p:nvPr/>
        </p:nvPicPr>
        <p:blipFill>
          <a:blip r:embed="rId2"/>
          <a:stretch>
            <a:fillRect/>
          </a:stretch>
        </p:blipFill>
        <p:spPr>
          <a:xfrm>
            <a:off x="2769870" y="678180"/>
            <a:ext cx="6652260" cy="5501640"/>
          </a:xfrm>
          <a:prstGeom prst="rect">
            <a:avLst/>
          </a:prstGeom>
        </p:spPr>
      </p:pic>
      <p:sp>
        <p:nvSpPr>
          <p:cNvPr id="6" name="TextBox 5">
            <a:extLst>
              <a:ext uri="{FF2B5EF4-FFF2-40B4-BE49-F238E27FC236}">
                <a16:creationId xmlns:a16="http://schemas.microsoft.com/office/drawing/2014/main" id="{563B7D61-26C7-7FEF-698B-A7636FC23393}"/>
              </a:ext>
            </a:extLst>
          </p:cNvPr>
          <p:cNvSpPr txBox="1"/>
          <p:nvPr/>
        </p:nvSpPr>
        <p:spPr>
          <a:xfrm>
            <a:off x="9422130" y="4776186"/>
            <a:ext cx="2183907"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Subject Property: Parcels 5336, 5584, 84340, and a portion of 5577</a:t>
            </a:r>
          </a:p>
        </p:txBody>
      </p:sp>
    </p:spTree>
    <p:extLst>
      <p:ext uri="{BB962C8B-B14F-4D97-AF65-F5344CB8AC3E}">
        <p14:creationId xmlns:p14="http://schemas.microsoft.com/office/powerpoint/2010/main" val="154337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B9024-29EA-2961-9A25-EC9F6985F702}"/>
              </a:ext>
            </a:extLst>
          </p:cNvPr>
          <p:cNvPicPr>
            <a:picLocks noChangeAspect="1"/>
          </p:cNvPicPr>
          <p:nvPr/>
        </p:nvPicPr>
        <p:blipFill>
          <a:blip r:embed="rId2"/>
          <a:stretch>
            <a:fillRect/>
          </a:stretch>
        </p:blipFill>
        <p:spPr>
          <a:xfrm>
            <a:off x="2203182" y="1074253"/>
            <a:ext cx="7785636" cy="4709493"/>
          </a:xfrm>
          <a:prstGeom prst="rect">
            <a:avLst/>
          </a:prstGeom>
        </p:spPr>
      </p:pic>
    </p:spTree>
    <p:extLst>
      <p:ext uri="{BB962C8B-B14F-4D97-AF65-F5344CB8AC3E}">
        <p14:creationId xmlns:p14="http://schemas.microsoft.com/office/powerpoint/2010/main" val="255571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1E07C-6130-846F-5355-3F4E1CE34471}"/>
              </a:ext>
            </a:extLst>
          </p:cNvPr>
          <p:cNvSpPr txBox="1"/>
          <p:nvPr/>
        </p:nvSpPr>
        <p:spPr>
          <a:xfrm>
            <a:off x="449802" y="6099901"/>
            <a:ext cx="112923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Current Zoning: Parcels 5336, 5584, and 84340 are R-1; the subject portion of Parcel 5577 is legacy MH-NC. </a:t>
            </a:r>
          </a:p>
        </p:txBody>
      </p:sp>
      <p:pic>
        <p:nvPicPr>
          <p:cNvPr id="2" name="Picture 1">
            <a:extLst>
              <a:ext uri="{FF2B5EF4-FFF2-40B4-BE49-F238E27FC236}">
                <a16:creationId xmlns:a16="http://schemas.microsoft.com/office/drawing/2014/main" id="{B22E9756-64E2-2E9D-1CE2-F219E4E03C76}"/>
              </a:ext>
            </a:extLst>
          </p:cNvPr>
          <p:cNvPicPr>
            <a:picLocks noChangeAspect="1"/>
          </p:cNvPicPr>
          <p:nvPr/>
        </p:nvPicPr>
        <p:blipFill>
          <a:blip r:embed="rId2"/>
          <a:stretch>
            <a:fillRect/>
          </a:stretch>
        </p:blipFill>
        <p:spPr>
          <a:xfrm>
            <a:off x="2772423" y="388767"/>
            <a:ext cx="6238413" cy="5521354"/>
          </a:xfrm>
          <a:prstGeom prst="rect">
            <a:avLst/>
          </a:prstGeom>
        </p:spPr>
      </p:pic>
    </p:spTree>
    <p:extLst>
      <p:ext uri="{BB962C8B-B14F-4D97-AF65-F5344CB8AC3E}">
        <p14:creationId xmlns:p14="http://schemas.microsoft.com/office/powerpoint/2010/main" val="388917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C1E6-EFA8-F254-F877-3F844257284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FINDING 1: ALLEGED ERROR IN ORDINANCE</a:t>
            </a:r>
          </a:p>
        </p:txBody>
      </p:sp>
      <p:sp>
        <p:nvSpPr>
          <p:cNvPr id="3" name="Content Placeholder 2">
            <a:extLst>
              <a:ext uri="{FF2B5EF4-FFF2-40B4-BE49-F238E27FC236}">
                <a16:creationId xmlns:a16="http://schemas.microsoft.com/office/drawing/2014/main" id="{D53118F0-64F9-A0FE-1351-69BC2CC2E1B7}"/>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The subject portion of Parcel 5577 on the north side of Old US 1 has a legacy MH-NC zoning district designation</a:t>
            </a:r>
          </a:p>
          <a:p>
            <a:pPr algn="just"/>
            <a:r>
              <a:rPr lang="en-US" dirty="0">
                <a:latin typeface="Arial" panose="020B0604020202020204" pitchFamily="34" charset="0"/>
                <a:cs typeface="Arial" panose="020B0604020202020204" pitchFamily="34" charset="0"/>
              </a:rPr>
              <a:t>The Applicant seeks to update the existing MH-NC zoning district designation of the northern portion of Parcel 5577 and the R-1 zoning designations of Parcels 5336, 5584 and 84340 to a Neighborhood Business zoning classification</a:t>
            </a:r>
          </a:p>
          <a:p>
            <a:pPr algn="just"/>
            <a:r>
              <a:rPr lang="en-US" sz="2200" dirty="0">
                <a:latin typeface="Arial" panose="020B0604020202020204" pitchFamily="34" charset="0"/>
                <a:cs typeface="Arial" panose="020B0604020202020204" pitchFamily="34" charset="0"/>
              </a:rPr>
              <a:t>Applicant believes Finding 1 is met. </a:t>
            </a:r>
          </a:p>
        </p:txBody>
      </p:sp>
    </p:spTree>
    <p:extLst>
      <p:ext uri="{BB962C8B-B14F-4D97-AF65-F5344CB8AC3E}">
        <p14:creationId xmlns:p14="http://schemas.microsoft.com/office/powerpoint/2010/main" val="362739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6B2A-E7DA-B5FC-9DC3-569D40628834}"/>
              </a:ext>
            </a:extLst>
          </p:cNvPr>
          <p:cNvSpPr>
            <a:spLocks noGrp="1"/>
          </p:cNvSpPr>
          <p:nvPr>
            <p:ph type="title"/>
          </p:nvPr>
        </p:nvSpPr>
        <p:spPr>
          <a:xfrm>
            <a:off x="2231136" y="324036"/>
            <a:ext cx="7729728" cy="1188720"/>
          </a:xfrm>
        </p:spPr>
        <p:txBody>
          <a:bodyPr/>
          <a:lstStyle/>
          <a:p>
            <a:r>
              <a:rPr lang="en-US" dirty="0">
                <a:latin typeface="Arial" panose="020B0604020202020204" pitchFamily="34" charset="0"/>
                <a:cs typeface="Arial" panose="020B0604020202020204" pitchFamily="34" charset="0"/>
              </a:rPr>
              <a:t>FINDING 2: CHANGED OR CHANGING CIRCUMSTANCES</a:t>
            </a:r>
          </a:p>
        </p:txBody>
      </p:sp>
      <p:sp>
        <p:nvSpPr>
          <p:cNvPr id="3" name="Content Placeholder 2">
            <a:extLst>
              <a:ext uri="{FF2B5EF4-FFF2-40B4-BE49-F238E27FC236}">
                <a16:creationId xmlns:a16="http://schemas.microsoft.com/office/drawing/2014/main" id="{6A8C4BD3-D15A-45BE-0FE9-9692C25B79F4}"/>
              </a:ext>
            </a:extLst>
          </p:cNvPr>
          <p:cNvSpPr>
            <a:spLocks noGrp="1"/>
          </p:cNvSpPr>
          <p:nvPr>
            <p:ph idx="1"/>
          </p:nvPr>
        </p:nvSpPr>
        <p:spPr>
          <a:xfrm>
            <a:off x="230819" y="1731146"/>
            <a:ext cx="5273336" cy="5370990"/>
          </a:xfrm>
        </p:spPr>
        <p:txBody>
          <a:bodyPr>
            <a:normAutofit/>
          </a:bodyPr>
          <a:lstStyle/>
          <a:p>
            <a:pPr algn="just"/>
            <a:r>
              <a:rPr lang="en-US" dirty="0">
                <a:latin typeface="Arial" panose="020B0604020202020204" pitchFamily="34" charset="0"/>
                <a:cs typeface="Arial" panose="020B0604020202020204" pitchFamily="34" charset="0"/>
              </a:rPr>
              <a:t>Need and Desirability</a:t>
            </a:r>
          </a:p>
          <a:p>
            <a:pPr lvl="1" algn="just"/>
            <a:r>
              <a:rPr lang="en-US" dirty="0">
                <a:latin typeface="Arial" panose="020B0604020202020204" pitchFamily="34" charset="0"/>
                <a:cs typeface="Arial" panose="020B0604020202020204" pitchFamily="34" charset="0"/>
              </a:rPr>
              <a:t>Located a short distance from Midpoint Logistics Park (I-L) and the Moncure Megasite (I-H), the proposed rezoning will complement the upcoming developments off Old US 1</a:t>
            </a:r>
          </a:p>
          <a:p>
            <a:pPr lvl="1" algn="just"/>
            <a:r>
              <a:rPr lang="en-US" dirty="0">
                <a:latin typeface="Arial" panose="020B0604020202020204" pitchFamily="34" charset="0"/>
                <a:cs typeface="Arial" panose="020B0604020202020204" pitchFamily="34" charset="0"/>
              </a:rPr>
              <a:t>This area of the County is experiencing economic growth as part of the vision adopted by the Comprehensive Land Use Plan and leadership of this Board</a:t>
            </a:r>
          </a:p>
          <a:p>
            <a:pPr lvl="1" algn="just"/>
            <a:r>
              <a:rPr lang="en-US" dirty="0">
                <a:latin typeface="Arial" panose="020B0604020202020204" pitchFamily="34" charset="0"/>
                <a:cs typeface="Arial" panose="020B0604020202020204" pitchFamily="34" charset="0"/>
              </a:rPr>
              <a:t>This proposed Neighborhood Business zone acts a </a:t>
            </a:r>
            <a:r>
              <a:rPr lang="en-US" b="1" dirty="0">
                <a:latin typeface="Arial" panose="020B0604020202020204" pitchFamily="34" charset="0"/>
                <a:cs typeface="Arial" panose="020B0604020202020204" pitchFamily="34" charset="0"/>
              </a:rPr>
              <a:t>bridge between Residential and Industrial areas</a:t>
            </a:r>
            <a:r>
              <a:rPr lang="en-US"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connecting residents </a:t>
            </a:r>
            <a:r>
              <a:rPr lang="en-US" dirty="0">
                <a:latin typeface="Arial" panose="020B0604020202020204" pitchFamily="34" charset="0"/>
                <a:cs typeface="Arial" panose="020B0604020202020204" pitchFamily="34" charset="0"/>
              </a:rPr>
              <a:t>to a growing commercial center in the County</a:t>
            </a:r>
          </a:p>
          <a:p>
            <a:pPr lvl="2" algn="just"/>
            <a:r>
              <a:rPr lang="en-US" dirty="0">
                <a:latin typeface="Arial" panose="020B0604020202020204" pitchFamily="34" charset="0"/>
                <a:cs typeface="Arial" panose="020B0604020202020204" pitchFamily="34" charset="0"/>
              </a:rPr>
              <a:t>Provide needed services to both the residents and the employees</a:t>
            </a:r>
          </a:p>
          <a:p>
            <a:pPr lvl="2" algn="just"/>
            <a:r>
              <a:rPr lang="en-US" dirty="0">
                <a:latin typeface="Arial" panose="020B0604020202020204" pitchFamily="34" charset="0"/>
                <a:cs typeface="Arial" panose="020B0604020202020204" pitchFamily="34" charset="0"/>
              </a:rPr>
              <a:t>Reduce commuting times and consumption of energy</a:t>
            </a:r>
          </a:p>
        </p:txBody>
      </p:sp>
      <p:pic>
        <p:nvPicPr>
          <p:cNvPr id="5" name="Picture 4">
            <a:extLst>
              <a:ext uri="{FF2B5EF4-FFF2-40B4-BE49-F238E27FC236}">
                <a16:creationId xmlns:a16="http://schemas.microsoft.com/office/drawing/2014/main" id="{90B1B191-FF8B-9959-4314-93886ACD1CD1}"/>
              </a:ext>
            </a:extLst>
          </p:cNvPr>
          <p:cNvPicPr>
            <a:picLocks noChangeAspect="1"/>
          </p:cNvPicPr>
          <p:nvPr/>
        </p:nvPicPr>
        <p:blipFill>
          <a:blip r:embed="rId2"/>
          <a:stretch>
            <a:fillRect/>
          </a:stretch>
        </p:blipFill>
        <p:spPr>
          <a:xfrm>
            <a:off x="5819181" y="1886541"/>
            <a:ext cx="6142000" cy="4647423"/>
          </a:xfrm>
          <a:prstGeom prst="rect">
            <a:avLst/>
          </a:prstGeom>
        </p:spPr>
      </p:pic>
    </p:spTree>
    <p:extLst>
      <p:ext uri="{BB962C8B-B14F-4D97-AF65-F5344CB8AC3E}">
        <p14:creationId xmlns:p14="http://schemas.microsoft.com/office/powerpoint/2010/main" val="417238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7B08-85FA-9C09-68D8-C8DD01044F44}"/>
              </a:ext>
            </a:extLst>
          </p:cNvPr>
          <p:cNvSpPr>
            <a:spLocks noGrp="1"/>
          </p:cNvSpPr>
          <p:nvPr>
            <p:ph type="title"/>
          </p:nvPr>
        </p:nvSpPr>
        <p:spPr>
          <a:xfrm>
            <a:off x="2231136" y="556319"/>
            <a:ext cx="7729728" cy="1188720"/>
          </a:xfrm>
        </p:spPr>
        <p:txBody>
          <a:bodyPr/>
          <a:lstStyle/>
          <a:p>
            <a:r>
              <a:rPr lang="en-US" dirty="0">
                <a:latin typeface="Arial" panose="020B0604020202020204" pitchFamily="34" charset="0"/>
                <a:cs typeface="Arial" panose="020B0604020202020204" pitchFamily="34" charset="0"/>
              </a:rPr>
              <a:t>FINDING 2: CHANGED OR CHANGING CIRCUMSTANCES</a:t>
            </a:r>
          </a:p>
        </p:txBody>
      </p:sp>
      <p:sp>
        <p:nvSpPr>
          <p:cNvPr id="3" name="Content Placeholder 2">
            <a:extLst>
              <a:ext uri="{FF2B5EF4-FFF2-40B4-BE49-F238E27FC236}">
                <a16:creationId xmlns:a16="http://schemas.microsoft.com/office/drawing/2014/main" id="{C657E3DE-0009-B960-DD30-AD6AF7B05E1C}"/>
              </a:ext>
            </a:extLst>
          </p:cNvPr>
          <p:cNvSpPr>
            <a:spLocks noGrp="1"/>
          </p:cNvSpPr>
          <p:nvPr>
            <p:ph idx="1"/>
          </p:nvPr>
        </p:nvSpPr>
        <p:spPr>
          <a:xfrm>
            <a:off x="1145220" y="2142492"/>
            <a:ext cx="9703292" cy="4159189"/>
          </a:xfrm>
        </p:spPr>
        <p:txBody>
          <a:bodyPr>
            <a:normAutofit/>
          </a:bodyPr>
          <a:lstStyle/>
          <a:p>
            <a:pPr algn="just"/>
            <a:r>
              <a:rPr lang="en-US" dirty="0">
                <a:latin typeface="Arial" panose="020B0604020202020204" pitchFamily="34" charset="0"/>
                <a:cs typeface="Arial" panose="020B0604020202020204" pitchFamily="34" charset="0"/>
              </a:rPr>
              <a:t>Survey of Similar Uses</a:t>
            </a:r>
          </a:p>
          <a:p>
            <a:pPr lvl="1" algn="just"/>
            <a:r>
              <a:rPr lang="en-US" dirty="0">
                <a:latin typeface="Arial" panose="020B0604020202020204" pitchFamily="34" charset="0"/>
                <a:cs typeface="Arial" panose="020B0604020202020204" pitchFamily="34" charset="0"/>
              </a:rPr>
              <a:t>Since the adoption of the Comprehensive Land Use Plan, the Zoning Ordinance Map has adjusted according to the County’s changing demands and needs</a:t>
            </a:r>
          </a:p>
          <a:p>
            <a:pPr lvl="2" algn="just"/>
            <a:r>
              <a:rPr lang="en-US" dirty="0">
                <a:latin typeface="Arial" panose="020B0604020202020204" pitchFamily="34" charset="0"/>
                <a:cs typeface="Arial" panose="020B0604020202020204" pitchFamily="34" charset="0"/>
              </a:rPr>
              <a:t>Recently, Mad Pea Ridge, LLC, the owner of Parcels 5585 and 5807, succeeded in amending the Zoning Map from R-1 to I-L</a:t>
            </a:r>
          </a:p>
          <a:p>
            <a:pPr lvl="2" algn="just"/>
            <a:r>
              <a:rPr lang="en-US" dirty="0">
                <a:latin typeface="Arial" panose="020B0604020202020204" pitchFamily="34" charset="0"/>
                <a:cs typeface="Arial" panose="020B0604020202020204" pitchFamily="34" charset="0"/>
              </a:rPr>
              <a:t>Additionally, Parcels 5604 and 5611 are currently zoned for I-H</a:t>
            </a:r>
          </a:p>
          <a:p>
            <a:pPr lvl="2" algn="just"/>
            <a:r>
              <a:rPr lang="en-US" dirty="0">
                <a:latin typeface="Arial" panose="020B0604020202020204" pitchFamily="34" charset="0"/>
                <a:cs typeface="Arial" panose="020B0604020202020204" pitchFamily="34" charset="0"/>
              </a:rPr>
              <a:t>Earlier this evening, adjacent property owned by Because of His Grace, LLC (Parcels 77640, 80540, 94921, and 5588) was rezoned to Neighborhood Business</a:t>
            </a:r>
          </a:p>
          <a:p>
            <a:pPr lvl="1" algn="just"/>
            <a:r>
              <a:rPr lang="en-US" dirty="0">
                <a:latin typeface="Arial" panose="020B0604020202020204" pitchFamily="34" charset="0"/>
                <a:cs typeface="Arial" panose="020B0604020202020204" pitchFamily="34" charset="0"/>
              </a:rPr>
              <a:t>The proposed rezoning for Neighborhood Business will supplement the needs of residents living nearby as well as the employees who will work in the Industrial areas</a:t>
            </a:r>
          </a:p>
          <a:p>
            <a:pPr lvl="1" algn="just"/>
            <a:r>
              <a:rPr lang="en-US" dirty="0">
                <a:latin typeface="Arial" panose="020B0604020202020204" pitchFamily="34" charset="0"/>
                <a:cs typeface="Arial" panose="020B0604020202020204" pitchFamily="34" charset="0"/>
              </a:rPr>
              <a:t>There is very little, if any, nearby property properly zoned for retail and neighborhood-type business development</a:t>
            </a:r>
          </a:p>
        </p:txBody>
      </p:sp>
    </p:spTree>
    <p:extLst>
      <p:ext uri="{BB962C8B-B14F-4D97-AF65-F5344CB8AC3E}">
        <p14:creationId xmlns:p14="http://schemas.microsoft.com/office/powerpoint/2010/main" val="363468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2A635E-924A-841E-9B46-09FFD6F3E89A}"/>
              </a:ext>
            </a:extLst>
          </p:cNvPr>
          <p:cNvPicPr>
            <a:picLocks noChangeAspect="1"/>
          </p:cNvPicPr>
          <p:nvPr/>
        </p:nvPicPr>
        <p:blipFill>
          <a:blip r:embed="rId2"/>
          <a:stretch>
            <a:fillRect/>
          </a:stretch>
        </p:blipFill>
        <p:spPr>
          <a:xfrm>
            <a:off x="2885807" y="355910"/>
            <a:ext cx="6420386" cy="5562327"/>
          </a:xfrm>
          <a:prstGeom prst="rect">
            <a:avLst/>
          </a:prstGeom>
        </p:spPr>
      </p:pic>
      <p:sp>
        <p:nvSpPr>
          <p:cNvPr id="2" name="TextBox 1">
            <a:extLst>
              <a:ext uri="{FF2B5EF4-FFF2-40B4-BE49-F238E27FC236}">
                <a16:creationId xmlns:a16="http://schemas.microsoft.com/office/drawing/2014/main" id="{ED683042-B6A2-7B1F-1339-E9F01F2C3651}"/>
              </a:ext>
            </a:extLst>
          </p:cNvPr>
          <p:cNvSpPr txBox="1"/>
          <p:nvPr/>
        </p:nvSpPr>
        <p:spPr>
          <a:xfrm>
            <a:off x="747204" y="6132758"/>
            <a:ext cx="10697592" cy="369332"/>
          </a:xfrm>
          <a:prstGeom prst="rect">
            <a:avLst/>
          </a:prstGeom>
          <a:noFill/>
        </p:spPr>
        <p:txBody>
          <a:bodyPr wrap="square" rtlCol="0">
            <a:spAutoFit/>
          </a:bodyPr>
          <a:lstStyle/>
          <a:p>
            <a:r>
              <a:rPr lang="en-US" dirty="0"/>
              <a:t>Nearby Zoning: I-L to the north and west, I-H all around, and Neighborhood Business to the south as of tonight. </a:t>
            </a:r>
          </a:p>
        </p:txBody>
      </p:sp>
    </p:spTree>
    <p:extLst>
      <p:ext uri="{BB962C8B-B14F-4D97-AF65-F5344CB8AC3E}">
        <p14:creationId xmlns:p14="http://schemas.microsoft.com/office/powerpoint/2010/main" val="115184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68EF-45FF-978C-76EA-06E029BAD1C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FINDING 2: CHANGED OR CHANGING CONDITIONS</a:t>
            </a:r>
          </a:p>
        </p:txBody>
      </p:sp>
      <p:sp>
        <p:nvSpPr>
          <p:cNvPr id="3" name="Content Placeholder 2">
            <a:extLst>
              <a:ext uri="{FF2B5EF4-FFF2-40B4-BE49-F238E27FC236}">
                <a16:creationId xmlns:a16="http://schemas.microsoft.com/office/drawing/2014/main" id="{AC11EA17-B2ED-C05C-226D-0CC9E6A7054E}"/>
              </a:ext>
            </a:extLst>
          </p:cNvPr>
          <p:cNvSpPr>
            <a:spLocks noGrp="1"/>
          </p:cNvSpPr>
          <p:nvPr>
            <p:ph idx="1"/>
          </p:nvPr>
        </p:nvSpPr>
        <p:spPr>
          <a:xfrm>
            <a:off x="2231136" y="2423604"/>
            <a:ext cx="7729728" cy="4012707"/>
          </a:xfrm>
        </p:spPr>
        <p:txBody>
          <a:bodyPr>
            <a:normAutofit lnSpcReduction="10000"/>
          </a:bodyPr>
          <a:lstStyle/>
          <a:p>
            <a:pPr algn="just"/>
            <a:r>
              <a:rPr lang="en-US" dirty="0">
                <a:latin typeface="Arial" panose="020B0604020202020204" pitchFamily="34" charset="0"/>
                <a:cs typeface="Arial" panose="020B0604020202020204" pitchFamily="34" charset="0"/>
              </a:rPr>
              <a:t>Public Provided Improvements</a:t>
            </a:r>
          </a:p>
          <a:p>
            <a:pPr lvl="1" algn="just"/>
            <a:r>
              <a:rPr lang="en-US" dirty="0">
                <a:latin typeface="Arial" panose="020B0604020202020204" pitchFamily="34" charset="0"/>
                <a:cs typeface="Arial" panose="020B0604020202020204" pitchFamily="34" charset="0"/>
              </a:rPr>
              <a:t>None needed</a:t>
            </a:r>
          </a:p>
          <a:p>
            <a:pPr algn="just"/>
            <a:r>
              <a:rPr lang="en-US" dirty="0">
                <a:latin typeface="Arial" panose="020B0604020202020204" pitchFamily="34" charset="0"/>
                <a:cs typeface="Arial" panose="020B0604020202020204" pitchFamily="34" charset="0"/>
              </a:rPr>
              <a:t>Tax Considerations</a:t>
            </a:r>
          </a:p>
          <a:p>
            <a:pPr lvl="1" algn="just"/>
            <a:r>
              <a:rPr lang="en-US" dirty="0">
                <a:latin typeface="Arial" panose="020B0604020202020204" pitchFamily="34" charset="0"/>
                <a:cs typeface="Arial" panose="020B0604020202020204" pitchFamily="34" charset="0"/>
              </a:rPr>
              <a:t>Diversify tax revenue for Chatham County by adding commercial property to the tax base, especially near the Moncure Megasite</a:t>
            </a:r>
          </a:p>
          <a:p>
            <a:pPr lvl="1" algn="just"/>
            <a:r>
              <a:rPr lang="en-US" dirty="0">
                <a:latin typeface="Arial" panose="020B0604020202020204" pitchFamily="34" charset="0"/>
                <a:cs typeface="Arial" panose="020B0604020202020204" pitchFamily="34" charset="0"/>
              </a:rPr>
              <a:t>Generate sales tax revenue from commerce</a:t>
            </a:r>
          </a:p>
          <a:p>
            <a:pPr algn="just"/>
            <a:r>
              <a:rPr lang="en-US" dirty="0">
                <a:latin typeface="Arial" panose="020B0604020202020204" pitchFamily="34" charset="0"/>
                <a:cs typeface="Arial" panose="020B0604020202020204" pitchFamily="34" charset="0"/>
              </a:rPr>
              <a:t>Employment</a:t>
            </a:r>
          </a:p>
          <a:p>
            <a:pPr lvl="1" algn="just"/>
            <a:r>
              <a:rPr lang="en-US" dirty="0">
                <a:latin typeface="Arial" panose="020B0604020202020204" pitchFamily="34" charset="0"/>
                <a:cs typeface="Arial" panose="020B0604020202020204" pitchFamily="34" charset="0"/>
              </a:rPr>
              <a:t>It is anticipated that businesses will flourish in this area in both the short and long-term due to the TIP projects and other pending rezonings, thereby creating ample employment opportunities consistent with the Comprehensive Plan objective for the nearby Employment Center</a:t>
            </a:r>
          </a:p>
          <a:p>
            <a:pPr algn="just"/>
            <a:r>
              <a:rPr lang="en-US" sz="2400" dirty="0">
                <a:latin typeface="Arial" panose="020B0604020202020204" pitchFamily="34" charset="0"/>
                <a:cs typeface="Arial" panose="020B0604020202020204" pitchFamily="34" charset="0"/>
              </a:rPr>
              <a:t>Applicant believes Finding 2 is met.</a:t>
            </a:r>
          </a:p>
        </p:txBody>
      </p:sp>
    </p:spTree>
    <p:extLst>
      <p:ext uri="{BB962C8B-B14F-4D97-AF65-F5344CB8AC3E}">
        <p14:creationId xmlns:p14="http://schemas.microsoft.com/office/powerpoint/2010/main" val="3086430170"/>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
  <TotalTime>1905</TotalTime>
  <Words>1274</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Parcel</vt:lpstr>
      <vt:lpstr>OLD US 1 GENERAL USE NEIGHBORHOOD BUSINESS REZONING</vt:lpstr>
      <vt:lpstr>PowerPoint Presentation</vt:lpstr>
      <vt:lpstr>PowerPoint Presentation</vt:lpstr>
      <vt:lpstr>PowerPoint Presentation</vt:lpstr>
      <vt:lpstr>FINDING 1: ALLEGED ERROR IN ORDINANCE</vt:lpstr>
      <vt:lpstr>FINDING 2: CHANGED OR CHANGING CIRCUMSTANCES</vt:lpstr>
      <vt:lpstr>FINDING 2: CHANGED OR CHANGING CIRCUMSTANCES</vt:lpstr>
      <vt:lpstr>PowerPoint Presentation</vt:lpstr>
      <vt:lpstr>FINDING 2: CHANGED OR CHANGING CONDITIONS</vt:lpstr>
      <vt:lpstr>FINDING 3: COMPREHENSIVE LAND USE PLAN</vt:lpstr>
      <vt:lpstr>FINDING 3: COMPREHENSIVE LAND USE PLAN</vt:lpstr>
      <vt:lpstr>FINDING 3: COMPREHENSIVE LAND USE PLAN</vt:lpstr>
      <vt:lpstr>FINDING 4: ESSENTIAL OR DESIRABLE FOR PUBLIC CONVENIENCE OR WELFARE</vt:lpstr>
      <vt:lpstr>FINDING 5: OTHER REASONS IN SUPPORT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US 1 GENERAL USE NEIGHBORHOOD BUSINESS REZONING</dc:title>
  <dc:creator>Tracy Ayotte</dc:creator>
  <cp:lastModifiedBy>Tracy Ayotte</cp:lastModifiedBy>
  <cp:revision>24</cp:revision>
  <cp:lastPrinted>2023-01-13T18:32:09Z</cp:lastPrinted>
  <dcterms:created xsi:type="dcterms:W3CDTF">2023-01-09T15:52:20Z</dcterms:created>
  <dcterms:modified xsi:type="dcterms:W3CDTF">2023-01-17T14:55:59Z</dcterms:modified>
</cp:coreProperties>
</file>