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1" r:id="rId3"/>
    <p:sldId id="264" r:id="rId4"/>
    <p:sldId id="262" r:id="rId5"/>
    <p:sldId id="265" r:id="rId6"/>
    <p:sldId id="266" r:id="rId7"/>
    <p:sldId id="271" r:id="rId8"/>
    <p:sldId id="274" r:id="rId9"/>
    <p:sldId id="267" r:id="rId10"/>
    <p:sldId id="272" r:id="rId11"/>
    <p:sldId id="273" r:id="rId12"/>
    <p:sldId id="275" r:id="rId13"/>
    <p:sldId id="268" r:id="rId14"/>
    <p:sldId id="269" r:id="rId15"/>
    <p:sldId id="270" r:id="rId16"/>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1/16/2023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1/16/2023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1/16/2023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1/16/2023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0BB26-CFCD-5FEA-4D2A-51A7B0FECBCD}"/>
              </a:ext>
            </a:extLst>
          </p:cNvPr>
          <p:cNvSpPr>
            <a:spLocks noGrp="1"/>
          </p:cNvSpPr>
          <p:nvPr>
            <p:ph type="ctrTitle"/>
          </p:nvPr>
        </p:nvSpPr>
        <p:spPr>
          <a:xfrm>
            <a:off x="1600200" y="1851660"/>
            <a:ext cx="8991600" cy="2181004"/>
          </a:xfrm>
        </p:spPr>
        <p:txBody>
          <a:bodyPr>
            <a:normAutofit/>
          </a:bodyPr>
          <a:lstStyle/>
          <a:p>
            <a:r>
              <a:rPr lang="en-US" dirty="0">
                <a:latin typeface="Arial" panose="020B0604020202020204" pitchFamily="34" charset="0"/>
                <a:cs typeface="Arial" panose="020B0604020202020204" pitchFamily="34" charset="0"/>
              </a:rPr>
              <a:t>SKY MART GENERAL USE NEIGHBORHOOD BUSINESS REZONING</a:t>
            </a:r>
          </a:p>
        </p:txBody>
      </p:sp>
      <p:sp>
        <p:nvSpPr>
          <p:cNvPr id="3" name="Subtitle 2">
            <a:extLst>
              <a:ext uri="{FF2B5EF4-FFF2-40B4-BE49-F238E27FC236}">
                <a16:creationId xmlns:a16="http://schemas.microsoft.com/office/drawing/2014/main" id="{61707FC1-B8E6-5617-B12A-0799817E5D14}"/>
              </a:ext>
            </a:extLst>
          </p:cNvPr>
          <p:cNvSpPr>
            <a:spLocks noGrp="1"/>
          </p:cNvSpPr>
          <p:nvPr>
            <p:ph type="subTitle" idx="1"/>
          </p:nvPr>
        </p:nvSpPr>
        <p:spPr/>
        <p:txBody>
          <a:bodyPr>
            <a:normAutofit lnSpcReduction="10000"/>
          </a:bodyPr>
          <a:lstStyle/>
          <a:p>
            <a:r>
              <a:rPr lang="en-US" dirty="0">
                <a:latin typeface="Arial" panose="020B0604020202020204" pitchFamily="34" charset="0"/>
                <a:cs typeface="Arial" panose="020B0604020202020204" pitchFamily="34" charset="0"/>
              </a:rPr>
              <a:t>Bradshaw Robinson Slawter &amp; Rainer LLP</a:t>
            </a:r>
          </a:p>
          <a:p>
            <a:r>
              <a:rPr lang="en-US" dirty="0">
                <a:latin typeface="Arial" panose="020B0604020202020204" pitchFamily="34" charset="0"/>
                <a:cs typeface="Arial" panose="020B0604020202020204" pitchFamily="34" charset="0"/>
              </a:rPr>
              <a:t>Applicant: Hardip Dhillon</a:t>
            </a:r>
          </a:p>
          <a:p>
            <a:r>
              <a:rPr lang="en-US" dirty="0">
                <a:latin typeface="Arial" panose="020B0604020202020204" pitchFamily="34" charset="0"/>
                <a:cs typeface="Arial" panose="020B0604020202020204" pitchFamily="34" charset="0"/>
              </a:rPr>
              <a:t>January 17, 2023</a:t>
            </a:r>
          </a:p>
        </p:txBody>
      </p:sp>
    </p:spTree>
    <p:extLst>
      <p:ext uri="{BB962C8B-B14F-4D97-AF65-F5344CB8AC3E}">
        <p14:creationId xmlns:p14="http://schemas.microsoft.com/office/powerpoint/2010/main" val="39041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3551-2FF4-4CDA-0A38-6D08A87EAD75}"/>
              </a:ext>
            </a:extLst>
          </p:cNvPr>
          <p:cNvSpPr>
            <a:spLocks noGrp="1"/>
          </p:cNvSpPr>
          <p:nvPr>
            <p:ph type="title"/>
          </p:nvPr>
        </p:nvSpPr>
        <p:spPr>
          <a:xfrm>
            <a:off x="2231136" y="450342"/>
            <a:ext cx="7729728" cy="1188720"/>
          </a:xfrm>
        </p:spPr>
        <p:txBody>
          <a:bodyPr/>
          <a:lstStyle/>
          <a:p>
            <a:r>
              <a:rPr lang="en-US" dirty="0">
                <a:latin typeface="Arial" panose="020B0604020202020204" pitchFamily="34" charset="0"/>
                <a:cs typeface="Arial" panose="020B0604020202020204" pitchFamily="34" charset="0"/>
              </a:rPr>
              <a:t>FINDING 3: COMPREHENSIVE LAND USE PLAN</a:t>
            </a:r>
          </a:p>
        </p:txBody>
      </p:sp>
      <p:sp>
        <p:nvSpPr>
          <p:cNvPr id="3" name="Content Placeholder 2">
            <a:extLst>
              <a:ext uri="{FF2B5EF4-FFF2-40B4-BE49-F238E27FC236}">
                <a16:creationId xmlns:a16="http://schemas.microsoft.com/office/drawing/2014/main" id="{EF3456E7-D5C1-5756-159B-AEFD91940EC7}"/>
              </a:ext>
            </a:extLst>
          </p:cNvPr>
          <p:cNvSpPr>
            <a:spLocks noGrp="1"/>
          </p:cNvSpPr>
          <p:nvPr>
            <p:ph idx="1"/>
          </p:nvPr>
        </p:nvSpPr>
        <p:spPr>
          <a:xfrm>
            <a:off x="181859" y="1828800"/>
            <a:ext cx="5624581" cy="4709160"/>
          </a:xfrm>
        </p:spPr>
        <p:txBody>
          <a:bodyPr>
            <a:normAutofit fontScale="92500" lnSpcReduction="10000"/>
          </a:bodyPr>
          <a:lstStyle/>
          <a:p>
            <a:pPr algn="just"/>
            <a:r>
              <a:rPr lang="en-US" dirty="0">
                <a:latin typeface="Arial" panose="020B0604020202020204" pitchFamily="34" charset="0"/>
                <a:cs typeface="Arial" panose="020B0604020202020204" pitchFamily="34" charset="0"/>
              </a:rPr>
              <a:t>Chapter Three – Goals and Objectives</a:t>
            </a:r>
          </a:p>
          <a:p>
            <a:pPr lvl="1" algn="just"/>
            <a:r>
              <a:rPr lang="en-US" dirty="0">
                <a:latin typeface="Arial" panose="020B0604020202020204" pitchFamily="34" charset="0"/>
                <a:cs typeface="Arial" panose="020B0604020202020204" pitchFamily="34" charset="0"/>
              </a:rPr>
              <a:t>Goal: “</a:t>
            </a:r>
            <a:r>
              <a:rPr lang="en-US" b="1" dirty="0">
                <a:latin typeface="Arial" panose="020B0604020202020204" pitchFamily="34" charset="0"/>
                <a:cs typeface="Arial" panose="020B0604020202020204" pitchFamily="34" charset="0"/>
              </a:rPr>
              <a:t>diversify the tax base </a:t>
            </a:r>
            <a:r>
              <a:rPr lang="en-US" dirty="0">
                <a:latin typeface="Arial" panose="020B0604020202020204" pitchFamily="34" charset="0"/>
                <a:cs typeface="Arial" panose="020B0604020202020204" pitchFamily="34" charset="0"/>
              </a:rPr>
              <a:t>and </a:t>
            </a:r>
            <a:r>
              <a:rPr lang="en-US" b="1" dirty="0">
                <a:latin typeface="Arial" panose="020B0604020202020204" pitchFamily="34" charset="0"/>
                <a:cs typeface="Arial" panose="020B0604020202020204" pitchFamily="34" charset="0"/>
              </a:rPr>
              <a:t>generate more high-quality, in-county jobs</a:t>
            </a:r>
            <a:r>
              <a:rPr lang="en-US" dirty="0">
                <a:latin typeface="Arial" panose="020B0604020202020204" pitchFamily="34" charset="0"/>
                <a:cs typeface="Arial" panose="020B0604020202020204" pitchFamily="34" charset="0"/>
              </a:rPr>
              <a:t>” (p. 40)</a:t>
            </a:r>
          </a:p>
          <a:p>
            <a:pPr lvl="2" algn="just"/>
            <a:r>
              <a:rPr lang="en-US" dirty="0">
                <a:latin typeface="Arial" panose="020B0604020202020204" pitchFamily="34" charset="0"/>
                <a:cs typeface="Arial" panose="020B0604020202020204" pitchFamily="34" charset="0"/>
              </a:rPr>
              <a:t>The return on investment for $1.00 worth of public services for commercial and industrial land use is notably higher at $3.01 compared to residential land use at $0.87 (p. 21)</a:t>
            </a:r>
          </a:p>
          <a:p>
            <a:pPr lvl="1" algn="just"/>
            <a:r>
              <a:rPr lang="en-US" dirty="0">
                <a:latin typeface="Arial" panose="020B0604020202020204" pitchFamily="34" charset="0"/>
                <a:cs typeface="Arial" panose="020B0604020202020204" pitchFamily="34" charset="0"/>
              </a:rPr>
              <a:t>The Future Land Use Map shows that the subject property is included within an area designated as an Employment Center (p. 47)</a:t>
            </a:r>
          </a:p>
          <a:p>
            <a:pPr lvl="2" algn="just"/>
            <a:r>
              <a:rPr lang="en-US" dirty="0">
                <a:latin typeface="Arial" panose="020B0604020202020204" pitchFamily="34" charset="0"/>
                <a:cs typeface="Arial" panose="020B0604020202020204" pitchFamily="34" charset="0"/>
              </a:rPr>
              <a:t>Generate </a:t>
            </a:r>
            <a:r>
              <a:rPr lang="en-US" b="1" dirty="0">
                <a:latin typeface="Arial" panose="020B0604020202020204" pitchFamily="34" charset="0"/>
                <a:cs typeface="Arial" panose="020B0604020202020204" pitchFamily="34" charset="0"/>
              </a:rPr>
              <a:t>high-quality jobs </a:t>
            </a:r>
            <a:r>
              <a:rPr lang="en-US" dirty="0">
                <a:latin typeface="Arial" panose="020B0604020202020204" pitchFamily="34" charset="0"/>
                <a:cs typeface="Arial" panose="020B0604020202020204" pitchFamily="34" charset="0"/>
              </a:rPr>
              <a:t>(p. 47)</a:t>
            </a:r>
          </a:p>
          <a:p>
            <a:pPr lvl="2" algn="just"/>
            <a:r>
              <a:rPr lang="en-US" dirty="0">
                <a:latin typeface="Arial" panose="020B0604020202020204" pitchFamily="34" charset="0"/>
                <a:cs typeface="Arial" panose="020B0604020202020204" pitchFamily="34" charset="0"/>
              </a:rPr>
              <a:t>Employment Centers should allow for “</a:t>
            </a:r>
            <a:r>
              <a:rPr lang="en-US" b="1" dirty="0">
                <a:latin typeface="Arial" panose="020B0604020202020204" pitchFamily="34" charset="0"/>
                <a:cs typeface="Arial" panose="020B0604020202020204" pitchFamily="34" charset="0"/>
              </a:rPr>
              <a:t>regional accessibility</a:t>
            </a:r>
            <a:r>
              <a:rPr lang="en-US" dirty="0">
                <a:latin typeface="Arial" panose="020B0604020202020204" pitchFamily="34" charset="0"/>
                <a:cs typeface="Arial" panose="020B0604020202020204" pitchFamily="34" charset="0"/>
              </a:rPr>
              <a:t>” which exists at this juncture of US Highway 1 and Old US 1</a:t>
            </a:r>
          </a:p>
          <a:p>
            <a:pPr lvl="2" algn="just"/>
            <a:r>
              <a:rPr lang="en-US" dirty="0">
                <a:latin typeface="Arial" panose="020B0604020202020204" pitchFamily="34" charset="0"/>
                <a:cs typeface="Arial" panose="020B0604020202020204" pitchFamily="34" charset="0"/>
              </a:rPr>
              <a:t>This proposed rezoning is entirely consistent with the Land Use Descriptions in the Comprehensive Plan and is located in the precise area designated by the Future Land Use Map</a:t>
            </a:r>
          </a:p>
        </p:txBody>
      </p:sp>
      <p:pic>
        <p:nvPicPr>
          <p:cNvPr id="4" name="Picture 3">
            <a:extLst>
              <a:ext uri="{FF2B5EF4-FFF2-40B4-BE49-F238E27FC236}">
                <a16:creationId xmlns:a16="http://schemas.microsoft.com/office/drawing/2014/main" id="{26061064-4459-4F6A-03CB-7FE33ECC0FC9}"/>
              </a:ext>
            </a:extLst>
          </p:cNvPr>
          <p:cNvPicPr>
            <a:picLocks noChangeAspect="1"/>
          </p:cNvPicPr>
          <p:nvPr/>
        </p:nvPicPr>
        <p:blipFill>
          <a:blip r:embed="rId2"/>
          <a:stretch>
            <a:fillRect/>
          </a:stretch>
        </p:blipFill>
        <p:spPr>
          <a:xfrm>
            <a:off x="6096000" y="1867174"/>
            <a:ext cx="5875921" cy="4540484"/>
          </a:xfrm>
          <a:prstGeom prst="rect">
            <a:avLst/>
          </a:prstGeom>
        </p:spPr>
      </p:pic>
    </p:spTree>
    <p:extLst>
      <p:ext uri="{BB962C8B-B14F-4D97-AF65-F5344CB8AC3E}">
        <p14:creationId xmlns:p14="http://schemas.microsoft.com/office/powerpoint/2010/main" val="3284254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3551-2FF4-4CDA-0A38-6D08A87EAD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3: COMPREHENSIVE LAND USE PLAN</a:t>
            </a:r>
          </a:p>
        </p:txBody>
      </p:sp>
      <p:sp>
        <p:nvSpPr>
          <p:cNvPr id="3" name="Content Placeholder 2">
            <a:extLst>
              <a:ext uri="{FF2B5EF4-FFF2-40B4-BE49-F238E27FC236}">
                <a16:creationId xmlns:a16="http://schemas.microsoft.com/office/drawing/2014/main" id="{EF3456E7-D5C1-5756-159B-AEFD91940EC7}"/>
              </a:ext>
            </a:extLst>
          </p:cNvPr>
          <p:cNvSpPr>
            <a:spLocks noGrp="1"/>
          </p:cNvSpPr>
          <p:nvPr>
            <p:ph idx="1"/>
          </p:nvPr>
        </p:nvSpPr>
        <p:spPr>
          <a:xfrm>
            <a:off x="2231136" y="2594610"/>
            <a:ext cx="7729728" cy="3829050"/>
          </a:xfrm>
        </p:spPr>
        <p:txBody>
          <a:bodyPr>
            <a:normAutofit/>
          </a:bodyPr>
          <a:lstStyle/>
          <a:p>
            <a:pPr algn="just"/>
            <a:r>
              <a:rPr lang="en-US" dirty="0">
                <a:latin typeface="Arial" panose="020B0604020202020204" pitchFamily="34" charset="0"/>
                <a:cs typeface="Arial" panose="020B0604020202020204" pitchFamily="34" charset="0"/>
              </a:rPr>
              <a:t>Chapter Four – Economic Development</a:t>
            </a:r>
          </a:p>
          <a:p>
            <a:pPr lvl="1" algn="just"/>
            <a:r>
              <a:rPr lang="en-US" dirty="0">
                <a:latin typeface="Arial" panose="020B0604020202020204" pitchFamily="34" charset="0"/>
                <a:cs typeface="Arial" panose="020B0604020202020204" pitchFamily="34" charset="0"/>
              </a:rPr>
              <a:t>Goal: “</a:t>
            </a:r>
            <a:r>
              <a:rPr lang="en-US" b="1" dirty="0">
                <a:latin typeface="Arial" panose="020B0604020202020204" pitchFamily="34" charset="0"/>
                <a:cs typeface="Arial" panose="020B0604020202020204" pitchFamily="34" charset="0"/>
              </a:rPr>
              <a:t>diversify tax base </a:t>
            </a:r>
            <a:r>
              <a:rPr lang="en-US" dirty="0">
                <a:latin typeface="Arial" panose="020B0604020202020204" pitchFamily="34" charset="0"/>
                <a:cs typeface="Arial" panose="020B0604020202020204" pitchFamily="34" charset="0"/>
              </a:rPr>
              <a:t>and </a:t>
            </a:r>
            <a:r>
              <a:rPr lang="en-US" b="1" dirty="0">
                <a:latin typeface="Arial" panose="020B0604020202020204" pitchFamily="34" charset="0"/>
                <a:cs typeface="Arial" panose="020B0604020202020204" pitchFamily="34" charset="0"/>
              </a:rPr>
              <a:t>generate more high-quality, in-county jobs </a:t>
            </a:r>
            <a:r>
              <a:rPr lang="en-US" dirty="0">
                <a:latin typeface="Arial" panose="020B0604020202020204" pitchFamily="34" charset="0"/>
                <a:cs typeface="Arial" panose="020B0604020202020204" pitchFamily="34" charset="0"/>
              </a:rPr>
              <a:t>to reduce dependence on residential property taxes, create economic opportunity, and reduce out-commuting” (ED Recommendation 01, p. 54)</a:t>
            </a:r>
          </a:p>
          <a:p>
            <a:pPr lvl="1" algn="just"/>
            <a:r>
              <a:rPr lang="en-US" dirty="0">
                <a:latin typeface="Arial" panose="020B0604020202020204" pitchFamily="34" charset="0"/>
                <a:cs typeface="Arial" panose="020B0604020202020204" pitchFamily="34" charset="0"/>
              </a:rPr>
              <a:t>Goal: “</a:t>
            </a:r>
            <a:r>
              <a:rPr lang="en-US" b="1" dirty="0">
                <a:latin typeface="Arial" panose="020B0604020202020204" pitchFamily="34" charset="0"/>
                <a:cs typeface="Arial" panose="020B0604020202020204" pitchFamily="34" charset="0"/>
              </a:rPr>
              <a:t>increase employment opportunities across the County</a:t>
            </a:r>
            <a:r>
              <a:rPr lang="en-US" dirty="0">
                <a:latin typeface="Arial" panose="020B0604020202020204" pitchFamily="34" charset="0"/>
                <a:cs typeface="Arial" panose="020B0604020202020204" pitchFamily="34" charset="0"/>
              </a:rPr>
              <a:t>” (ED Recommendation 02, p. 54)</a:t>
            </a:r>
          </a:p>
          <a:p>
            <a:pPr lvl="1" algn="just"/>
            <a:r>
              <a:rPr lang="en-US" dirty="0">
                <a:latin typeface="Arial" panose="020B0604020202020204" pitchFamily="34" charset="0"/>
                <a:cs typeface="Arial" panose="020B0604020202020204" pitchFamily="34" charset="0"/>
              </a:rPr>
              <a:t>ED Policy 2: “</a:t>
            </a:r>
            <a:r>
              <a:rPr lang="en-US" b="1" dirty="0">
                <a:latin typeface="Arial" panose="020B0604020202020204" pitchFamily="34" charset="0"/>
                <a:cs typeface="Arial" panose="020B0604020202020204" pitchFamily="34" charset="0"/>
              </a:rPr>
              <a:t>encourage growth </a:t>
            </a:r>
            <a:r>
              <a:rPr lang="en-US" dirty="0">
                <a:latin typeface="Arial" panose="020B0604020202020204" pitchFamily="34" charset="0"/>
                <a:cs typeface="Arial" panose="020B0604020202020204" pitchFamily="34" charset="0"/>
              </a:rPr>
              <a:t>in designated Employment Centers, towns, and other appropriate locations” (p.55)</a:t>
            </a:r>
          </a:p>
          <a:p>
            <a:pPr lvl="2" algn="just"/>
            <a:r>
              <a:rPr lang="en-US" dirty="0">
                <a:latin typeface="Arial" panose="020B0604020202020204" pitchFamily="34" charset="0"/>
                <a:cs typeface="Arial" panose="020B0604020202020204" pitchFamily="34" charset="0"/>
              </a:rPr>
              <a:t>ED Strategies also support the development of small-scale retail, services, and restaurants (ED Strategies 2.1-2.2, p. 55)</a:t>
            </a:r>
          </a:p>
          <a:p>
            <a:pPr lvl="2" algn="just"/>
            <a:r>
              <a:rPr lang="en-US" dirty="0">
                <a:latin typeface="Arial" panose="020B0604020202020204" pitchFamily="34" charset="0"/>
                <a:cs typeface="Arial" panose="020B0604020202020204" pitchFamily="34" charset="0"/>
              </a:rPr>
              <a:t>Located between US Highway 1 and Old US 1, the rezoning creates the potential for hotels or other accommodations</a:t>
            </a:r>
          </a:p>
        </p:txBody>
      </p:sp>
    </p:spTree>
    <p:extLst>
      <p:ext uri="{BB962C8B-B14F-4D97-AF65-F5344CB8AC3E}">
        <p14:creationId xmlns:p14="http://schemas.microsoft.com/office/powerpoint/2010/main" val="5283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3551-2FF4-4CDA-0A38-6D08A87EAD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3: COMPREHENSIVE LAND USE PLAN</a:t>
            </a:r>
          </a:p>
        </p:txBody>
      </p:sp>
      <p:sp>
        <p:nvSpPr>
          <p:cNvPr id="3" name="Content Placeholder 2">
            <a:extLst>
              <a:ext uri="{FF2B5EF4-FFF2-40B4-BE49-F238E27FC236}">
                <a16:creationId xmlns:a16="http://schemas.microsoft.com/office/drawing/2014/main" id="{EF3456E7-D5C1-5756-159B-AEFD91940EC7}"/>
              </a:ext>
            </a:extLst>
          </p:cNvPr>
          <p:cNvSpPr>
            <a:spLocks noGrp="1"/>
          </p:cNvSpPr>
          <p:nvPr>
            <p:ph idx="1"/>
          </p:nvPr>
        </p:nvSpPr>
        <p:spPr>
          <a:xfrm>
            <a:off x="2231136" y="2480310"/>
            <a:ext cx="7729728" cy="4000500"/>
          </a:xfrm>
        </p:spPr>
        <p:txBody>
          <a:bodyPr>
            <a:normAutofit/>
          </a:bodyPr>
          <a:lstStyle/>
          <a:p>
            <a:pPr algn="just"/>
            <a:r>
              <a:rPr lang="en-US" dirty="0">
                <a:latin typeface="Arial" panose="020B0604020202020204" pitchFamily="34" charset="0"/>
                <a:cs typeface="Arial" panose="020B0604020202020204" pitchFamily="34" charset="0"/>
              </a:rPr>
              <a:t>Chapter Four – Economic Development Cont.</a:t>
            </a:r>
          </a:p>
          <a:p>
            <a:pPr lvl="1" algn="just"/>
            <a:r>
              <a:rPr lang="en-US" dirty="0">
                <a:latin typeface="Arial" panose="020B0604020202020204" pitchFamily="34" charset="0"/>
                <a:cs typeface="Arial" panose="020B0604020202020204" pitchFamily="34" charset="0"/>
              </a:rPr>
              <a:t>Rezoning supports the existing business, Sky Mart, and encourages commercial development as a reasonable expansion of the area (ED Policy 4, ED Strategies 4.2 and 4.4, p. 56)</a:t>
            </a:r>
          </a:p>
          <a:p>
            <a:pPr lvl="1" algn="just"/>
            <a:r>
              <a:rPr lang="en-US" dirty="0">
                <a:latin typeface="Arial" panose="020B0604020202020204" pitchFamily="34" charset="0"/>
                <a:cs typeface="Arial" panose="020B0604020202020204" pitchFamily="34" charset="0"/>
              </a:rPr>
              <a:t>ED Recommendation 03 is to “</a:t>
            </a:r>
            <a:r>
              <a:rPr lang="en-US" b="1" dirty="0">
                <a:latin typeface="Arial" panose="020B0604020202020204" pitchFamily="34" charset="0"/>
                <a:cs typeface="Arial" panose="020B0604020202020204" pitchFamily="34" charset="0"/>
              </a:rPr>
              <a:t>support entrepreneurship, tourism, arts, and culture</a:t>
            </a:r>
            <a:r>
              <a:rPr lang="en-US" dirty="0">
                <a:latin typeface="Arial" panose="020B0604020202020204" pitchFamily="34" charset="0"/>
                <a:cs typeface="Arial" panose="020B0604020202020204" pitchFamily="34" charset="0"/>
              </a:rPr>
              <a:t>” (p. 57)</a:t>
            </a:r>
          </a:p>
          <a:p>
            <a:pPr lvl="2" algn="just"/>
            <a:r>
              <a:rPr lang="en-US" dirty="0">
                <a:latin typeface="Arial" panose="020B0604020202020204" pitchFamily="34" charset="0"/>
                <a:cs typeface="Arial" panose="020B0604020202020204" pitchFamily="34" charset="0"/>
              </a:rPr>
              <a:t>Based on the location of the proposed rezoned areas, there are opportunities for entrepreneurship and tourism (ED Policy 06, p. 57)</a:t>
            </a:r>
          </a:p>
          <a:p>
            <a:pPr algn="just"/>
            <a:r>
              <a:rPr lang="en-US" sz="2200" dirty="0">
                <a:latin typeface="Arial" panose="020B0604020202020204" pitchFamily="34" charset="0"/>
                <a:cs typeface="Arial" panose="020B0604020202020204" pitchFamily="34" charset="0"/>
              </a:rPr>
              <a:t>Applicant believes Finding 3 is met.</a:t>
            </a:r>
          </a:p>
          <a:p>
            <a:endParaRPr lang="en-US" dirty="0"/>
          </a:p>
        </p:txBody>
      </p:sp>
    </p:spTree>
    <p:extLst>
      <p:ext uri="{BB962C8B-B14F-4D97-AF65-F5344CB8AC3E}">
        <p14:creationId xmlns:p14="http://schemas.microsoft.com/office/powerpoint/2010/main" val="231263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4FA61-7ED3-9F52-E079-F260AD502795}"/>
              </a:ext>
            </a:extLst>
          </p:cNvPr>
          <p:cNvSpPr>
            <a:spLocks noGrp="1"/>
          </p:cNvSpPr>
          <p:nvPr>
            <p:ph type="title"/>
          </p:nvPr>
        </p:nvSpPr>
        <p:spPr>
          <a:xfrm>
            <a:off x="2231136" y="405398"/>
            <a:ext cx="7729728" cy="1188720"/>
          </a:xfrm>
        </p:spPr>
        <p:txBody>
          <a:bodyPr>
            <a:normAutofit fontScale="90000"/>
          </a:bodyPr>
          <a:lstStyle/>
          <a:p>
            <a:r>
              <a:rPr lang="en-US" dirty="0"/>
              <a:t>FINDING 4: Essential or Desirable for Public Convenience or Welfare</a:t>
            </a:r>
          </a:p>
        </p:txBody>
      </p:sp>
      <p:sp>
        <p:nvSpPr>
          <p:cNvPr id="3" name="Content Placeholder 2">
            <a:extLst>
              <a:ext uri="{FF2B5EF4-FFF2-40B4-BE49-F238E27FC236}">
                <a16:creationId xmlns:a16="http://schemas.microsoft.com/office/drawing/2014/main" id="{6383530A-BE79-966B-3BDE-C107A8ECFFDD}"/>
              </a:ext>
            </a:extLst>
          </p:cNvPr>
          <p:cNvSpPr>
            <a:spLocks noGrp="1"/>
          </p:cNvSpPr>
          <p:nvPr>
            <p:ph idx="1"/>
          </p:nvPr>
        </p:nvSpPr>
        <p:spPr>
          <a:xfrm>
            <a:off x="1448898" y="1900057"/>
            <a:ext cx="9294203" cy="4687173"/>
          </a:xfrm>
        </p:spPr>
        <p:txBody>
          <a:bodyPr>
            <a:normAutofit lnSpcReduction="10000"/>
          </a:bodyPr>
          <a:lstStyle/>
          <a:p>
            <a:pPr algn="just"/>
            <a:r>
              <a:rPr lang="en-US" dirty="0">
                <a:latin typeface="Arial" panose="020B0604020202020204" pitchFamily="34" charset="0"/>
                <a:cs typeface="Arial" panose="020B0604020202020204" pitchFamily="34" charset="0"/>
              </a:rPr>
              <a:t>The proposed rezoning is essential or desirable because it will facilitate services to meet the needs being created by other growth in this part of the County</a:t>
            </a:r>
          </a:p>
          <a:p>
            <a:pPr algn="just"/>
            <a:r>
              <a:rPr lang="en-US" dirty="0">
                <a:latin typeface="Arial" panose="020B0604020202020204" pitchFamily="34" charset="0"/>
                <a:cs typeface="Arial" panose="020B0604020202020204" pitchFamily="34" charset="0"/>
              </a:rPr>
              <a:t>Additional notes: </a:t>
            </a:r>
          </a:p>
          <a:p>
            <a:pPr lvl="1" algn="just"/>
            <a:r>
              <a:rPr lang="en-US" dirty="0">
                <a:latin typeface="Arial" panose="020B0604020202020204" pitchFamily="34" charset="0"/>
                <a:cs typeface="Arial" panose="020B0604020202020204" pitchFamily="34" charset="0"/>
              </a:rPr>
              <a:t>Traffic – no significant impact anticipated</a:t>
            </a:r>
          </a:p>
          <a:p>
            <a:pPr lvl="1" algn="just"/>
            <a:r>
              <a:rPr lang="en-US" dirty="0">
                <a:latin typeface="Arial" panose="020B0604020202020204" pitchFamily="34" charset="0"/>
                <a:cs typeface="Arial" panose="020B0604020202020204" pitchFamily="34" charset="0"/>
              </a:rPr>
              <a:t>Visual Impact – to be reviewed by the Appearance Commission as plans develop</a:t>
            </a:r>
          </a:p>
          <a:p>
            <a:pPr lvl="1" algn="just"/>
            <a:r>
              <a:rPr lang="en-US" dirty="0">
                <a:latin typeface="Arial" panose="020B0604020202020204" pitchFamily="34" charset="0"/>
                <a:cs typeface="Arial" panose="020B0604020202020204" pitchFamily="34" charset="0"/>
              </a:rPr>
              <a:t>Lighting – plans will satisfy requirements of the Zoning Ordinance</a:t>
            </a:r>
          </a:p>
          <a:p>
            <a:pPr lvl="1" algn="just"/>
            <a:r>
              <a:rPr lang="en-US" dirty="0">
                <a:latin typeface="Arial" panose="020B0604020202020204" pitchFamily="34" charset="0"/>
                <a:cs typeface="Arial" panose="020B0604020202020204" pitchFamily="34" charset="0"/>
              </a:rPr>
              <a:t>Noise – no significant impact anticipated</a:t>
            </a:r>
          </a:p>
          <a:p>
            <a:pPr lvl="1" algn="just"/>
            <a:r>
              <a:rPr lang="en-US" dirty="0">
                <a:latin typeface="Arial" panose="020B0604020202020204" pitchFamily="34" charset="0"/>
                <a:cs typeface="Arial" panose="020B0604020202020204" pitchFamily="34" charset="0"/>
              </a:rPr>
              <a:t>Chemicals, etc. – petroleum products are present and accounted for at Sky Mart, other chemicals are not anticipated</a:t>
            </a:r>
          </a:p>
          <a:p>
            <a:pPr lvl="1" algn="just"/>
            <a:r>
              <a:rPr lang="en-US" dirty="0">
                <a:latin typeface="Arial" panose="020B0604020202020204" pitchFamily="34" charset="0"/>
                <a:cs typeface="Arial" panose="020B0604020202020204" pitchFamily="34" charset="0"/>
              </a:rPr>
              <a:t>Signs – plans will satisfy requirements of the Zoning Ordinance</a:t>
            </a:r>
          </a:p>
          <a:p>
            <a:pPr lvl="1" algn="just"/>
            <a:r>
              <a:rPr lang="en-US" dirty="0">
                <a:latin typeface="Arial" panose="020B0604020202020204" pitchFamily="34" charset="0"/>
                <a:cs typeface="Arial" panose="020B0604020202020204" pitchFamily="34" charset="0"/>
              </a:rPr>
              <a:t>Emergency Services – no significant imposition on fire, police, or 911 services are required</a:t>
            </a:r>
          </a:p>
          <a:p>
            <a:pPr lvl="1" algn="just"/>
            <a:r>
              <a:rPr lang="en-US" dirty="0">
                <a:latin typeface="Arial" panose="020B0604020202020204" pitchFamily="34" charset="0"/>
                <a:cs typeface="Arial" panose="020B0604020202020204" pitchFamily="34" charset="0"/>
              </a:rPr>
              <a:t>Impact to Surrounding Land Values – no negative impacts anticipated</a:t>
            </a:r>
          </a:p>
          <a:p>
            <a:pPr algn="just"/>
            <a:r>
              <a:rPr lang="en-US" sz="2200" dirty="0">
                <a:latin typeface="Arial" panose="020B0604020202020204" pitchFamily="34" charset="0"/>
                <a:cs typeface="Arial" panose="020B0604020202020204" pitchFamily="34" charset="0"/>
              </a:rPr>
              <a:t>Applicant believes Finding 4 is met.</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42622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4EA1E-2A0B-E412-3A0D-C1D3EECF4E2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5: Other Reasons In Support</a:t>
            </a:r>
          </a:p>
        </p:txBody>
      </p:sp>
      <p:sp>
        <p:nvSpPr>
          <p:cNvPr id="3" name="Content Placeholder 2">
            <a:extLst>
              <a:ext uri="{FF2B5EF4-FFF2-40B4-BE49-F238E27FC236}">
                <a16:creationId xmlns:a16="http://schemas.microsoft.com/office/drawing/2014/main" id="{88870548-FBEF-EDF5-383B-B5A84B1AF0D3}"/>
              </a:ext>
            </a:extLst>
          </p:cNvPr>
          <p:cNvSpPr>
            <a:spLocks noGrp="1"/>
          </p:cNvSpPr>
          <p:nvPr>
            <p:ph idx="1"/>
          </p:nvPr>
        </p:nvSpPr>
        <p:spPr>
          <a:xfrm>
            <a:off x="2231136" y="2396972"/>
            <a:ext cx="7729728" cy="3932808"/>
          </a:xfrm>
        </p:spPr>
        <p:txBody>
          <a:bodyPr>
            <a:normAutofit lnSpcReduction="10000"/>
          </a:bodyPr>
          <a:lstStyle/>
          <a:p>
            <a:pPr algn="just"/>
            <a:r>
              <a:rPr lang="en-US" dirty="0">
                <a:latin typeface="Arial" panose="020B0604020202020204" pitchFamily="34" charset="0"/>
                <a:cs typeface="Arial" panose="020B0604020202020204" pitchFamily="34" charset="0"/>
              </a:rPr>
              <a:t>The proposed rezoning is generally consistent with and needed to support the impending growth in Southeast Chatham County</a:t>
            </a:r>
          </a:p>
          <a:p>
            <a:pPr algn="just"/>
            <a:r>
              <a:rPr lang="en-US" dirty="0">
                <a:latin typeface="Arial" panose="020B0604020202020204" pitchFamily="34" charset="0"/>
                <a:cs typeface="Arial" panose="020B0604020202020204" pitchFamily="34" charset="0"/>
              </a:rPr>
              <a:t>Additional notes: </a:t>
            </a:r>
          </a:p>
          <a:p>
            <a:pPr lvl="1" algn="just"/>
            <a:r>
              <a:rPr lang="en-US" dirty="0">
                <a:latin typeface="Arial" panose="020B0604020202020204" pitchFamily="34" charset="0"/>
                <a:cs typeface="Arial" panose="020B0604020202020204" pitchFamily="34" charset="0"/>
              </a:rPr>
              <a:t>Water Source – no expansion is necessary as the property is serviced by Chatham County public water</a:t>
            </a:r>
          </a:p>
          <a:p>
            <a:pPr lvl="1" algn="just"/>
            <a:r>
              <a:rPr lang="en-US" dirty="0">
                <a:latin typeface="Arial" panose="020B0604020202020204" pitchFamily="34" charset="0"/>
                <a:cs typeface="Arial" panose="020B0604020202020204" pitchFamily="34" charset="0"/>
              </a:rPr>
              <a:t>Wastewater Management – sanitary sewer service will be designed and permitted by the appropriate agencies</a:t>
            </a:r>
          </a:p>
          <a:p>
            <a:pPr lvl="1" algn="just"/>
            <a:r>
              <a:rPr lang="en-US" dirty="0">
                <a:latin typeface="Arial" panose="020B0604020202020204" pitchFamily="34" charset="0"/>
                <a:cs typeface="Arial" panose="020B0604020202020204" pitchFamily="34" charset="0"/>
              </a:rPr>
              <a:t>Water/Sewer Impact – plans will satisfy requirements of the Zoning Ordinance</a:t>
            </a:r>
          </a:p>
          <a:p>
            <a:pPr lvl="1" algn="just"/>
            <a:r>
              <a:rPr lang="en-US" dirty="0">
                <a:latin typeface="Arial" panose="020B0604020202020204" pitchFamily="34" charset="0"/>
                <a:cs typeface="Arial" panose="020B0604020202020204" pitchFamily="34" charset="0"/>
              </a:rPr>
              <a:t>Access Roads – Old US 1</a:t>
            </a:r>
          </a:p>
          <a:p>
            <a:pPr lvl="1" algn="just"/>
            <a:r>
              <a:rPr lang="en-US" dirty="0">
                <a:latin typeface="Arial" panose="020B0604020202020204" pitchFamily="34" charset="0"/>
                <a:cs typeface="Arial" panose="020B0604020202020204" pitchFamily="34" charset="0"/>
              </a:rPr>
              <a:t>Stormwater Runoff – to be planned on-site as required by Chatham County Stormwater Ordinance and NC Dept. of Environmental Quality</a:t>
            </a:r>
          </a:p>
          <a:p>
            <a:pPr algn="just"/>
            <a:r>
              <a:rPr lang="en-US" sz="2400" dirty="0">
                <a:latin typeface="Arial" panose="020B0604020202020204" pitchFamily="34" charset="0"/>
                <a:cs typeface="Arial" panose="020B0604020202020204" pitchFamily="34" charset="0"/>
              </a:rPr>
              <a:t>Applicant believes Finding 5 is met.</a:t>
            </a:r>
          </a:p>
          <a:p>
            <a:endParaRPr lang="en-US" dirty="0"/>
          </a:p>
          <a:p>
            <a:endParaRPr lang="en-US" dirty="0"/>
          </a:p>
        </p:txBody>
      </p:sp>
    </p:spTree>
    <p:extLst>
      <p:ext uri="{BB962C8B-B14F-4D97-AF65-F5344CB8AC3E}">
        <p14:creationId xmlns:p14="http://schemas.microsoft.com/office/powerpoint/2010/main" val="1673546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7F30A-D5E9-BD31-23F0-84A97E13B88D}"/>
              </a:ext>
            </a:extLst>
          </p:cNvPr>
          <p:cNvSpPr>
            <a:spLocks noGrp="1"/>
          </p:cNvSpPr>
          <p:nvPr>
            <p:ph type="title"/>
          </p:nvPr>
        </p:nvSpPr>
        <p:spPr>
          <a:xfrm>
            <a:off x="2231136" y="485865"/>
            <a:ext cx="7729728" cy="1188720"/>
          </a:xfrm>
        </p:spPr>
        <p:txBody>
          <a:bodyPr/>
          <a:lstStyle/>
          <a:p>
            <a:r>
              <a:rPr lang="en-US" dirty="0">
                <a:latin typeface="Arial" panose="020B0604020202020204" pitchFamily="34" charset="0"/>
                <a:cs typeface="Arial" panose="020B0604020202020204" pitchFamily="34" charset="0"/>
              </a:rPr>
              <a:t>CONCLUSION</a:t>
            </a:r>
          </a:p>
        </p:txBody>
      </p:sp>
      <p:sp>
        <p:nvSpPr>
          <p:cNvPr id="3" name="Content Placeholder 2">
            <a:extLst>
              <a:ext uri="{FF2B5EF4-FFF2-40B4-BE49-F238E27FC236}">
                <a16:creationId xmlns:a16="http://schemas.microsoft.com/office/drawing/2014/main" id="{8DEF2A1F-B40E-EC90-FA40-6ED05A922111}"/>
              </a:ext>
            </a:extLst>
          </p:cNvPr>
          <p:cNvSpPr>
            <a:spLocks noGrp="1"/>
          </p:cNvSpPr>
          <p:nvPr>
            <p:ph idx="1"/>
          </p:nvPr>
        </p:nvSpPr>
        <p:spPr>
          <a:xfrm>
            <a:off x="482354" y="2289682"/>
            <a:ext cx="5163963" cy="3984698"/>
          </a:xfrm>
        </p:spPr>
        <p:txBody>
          <a:bodyPr/>
          <a:lstStyle/>
          <a:p>
            <a:pPr algn="just"/>
            <a:r>
              <a:rPr lang="en-US" dirty="0">
                <a:latin typeface="Arial" panose="020B0604020202020204" pitchFamily="34" charset="0"/>
                <a:cs typeface="Arial" panose="020B0604020202020204" pitchFamily="34" charset="0"/>
              </a:rPr>
              <a:t>The Applicant has shown support for each of the Findings as required by the Zoning Ordinance. </a:t>
            </a:r>
          </a:p>
          <a:p>
            <a:pPr algn="just"/>
            <a:r>
              <a:rPr lang="en-US" dirty="0">
                <a:latin typeface="Arial" panose="020B0604020202020204" pitchFamily="34" charset="0"/>
                <a:cs typeface="Arial" panose="020B0604020202020204" pitchFamily="34" charset="0"/>
              </a:rPr>
              <a:t>In sum, the proposed rezoning to Neighborhood Business facilitates a variety of economic opportunities for Chatham County and its residents and complies with the Future Land Use Map. </a:t>
            </a:r>
          </a:p>
          <a:p>
            <a:pPr algn="just"/>
            <a:r>
              <a:rPr lang="en-US" dirty="0">
                <a:latin typeface="Arial" panose="020B0604020202020204" pitchFamily="34" charset="0"/>
                <a:cs typeface="Arial" panose="020B0604020202020204" pitchFamily="34" charset="0"/>
              </a:rPr>
              <a:t>So that concludes our initial presentation!  We would like to reserve a short amount of time to respond to any concerns that may be raised by members of the public later in this hearing. </a:t>
            </a:r>
          </a:p>
        </p:txBody>
      </p:sp>
      <p:pic>
        <p:nvPicPr>
          <p:cNvPr id="4" name="Picture 3">
            <a:extLst>
              <a:ext uri="{FF2B5EF4-FFF2-40B4-BE49-F238E27FC236}">
                <a16:creationId xmlns:a16="http://schemas.microsoft.com/office/drawing/2014/main" id="{4FF6A505-6582-D41D-45B5-D8292E7D1205}"/>
              </a:ext>
            </a:extLst>
          </p:cNvPr>
          <p:cNvPicPr>
            <a:picLocks noChangeAspect="1"/>
          </p:cNvPicPr>
          <p:nvPr/>
        </p:nvPicPr>
        <p:blipFill>
          <a:blip r:embed="rId2"/>
          <a:stretch>
            <a:fillRect/>
          </a:stretch>
        </p:blipFill>
        <p:spPr>
          <a:xfrm>
            <a:off x="5973018" y="2065607"/>
            <a:ext cx="5736628" cy="4432848"/>
          </a:xfrm>
          <a:prstGeom prst="rect">
            <a:avLst/>
          </a:prstGeom>
        </p:spPr>
      </p:pic>
    </p:spTree>
    <p:extLst>
      <p:ext uri="{BB962C8B-B14F-4D97-AF65-F5344CB8AC3E}">
        <p14:creationId xmlns:p14="http://schemas.microsoft.com/office/powerpoint/2010/main" val="347047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4CF0212-A512-D1A4-90D0-4BF40FFA49E2}"/>
              </a:ext>
            </a:extLst>
          </p:cNvPr>
          <p:cNvPicPr>
            <a:picLocks noChangeAspect="1"/>
          </p:cNvPicPr>
          <p:nvPr/>
        </p:nvPicPr>
        <p:blipFill>
          <a:blip r:embed="rId2"/>
          <a:stretch>
            <a:fillRect/>
          </a:stretch>
        </p:blipFill>
        <p:spPr>
          <a:xfrm>
            <a:off x="2731770" y="144780"/>
            <a:ext cx="6728460" cy="6568440"/>
          </a:xfrm>
          <a:prstGeom prst="rect">
            <a:avLst/>
          </a:prstGeom>
        </p:spPr>
      </p:pic>
      <p:sp>
        <p:nvSpPr>
          <p:cNvPr id="13" name="TextBox 12">
            <a:extLst>
              <a:ext uri="{FF2B5EF4-FFF2-40B4-BE49-F238E27FC236}">
                <a16:creationId xmlns:a16="http://schemas.microsoft.com/office/drawing/2014/main" id="{905C5B80-3139-3BB7-A482-DC0314149162}"/>
              </a:ext>
            </a:extLst>
          </p:cNvPr>
          <p:cNvSpPr txBox="1"/>
          <p:nvPr/>
        </p:nvSpPr>
        <p:spPr>
          <a:xfrm>
            <a:off x="9460230" y="4030462"/>
            <a:ext cx="2166151" cy="120032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Subject Property: </a:t>
            </a:r>
          </a:p>
          <a:p>
            <a:r>
              <a:rPr lang="en-US" dirty="0">
                <a:latin typeface="Arial" panose="020B0604020202020204" pitchFamily="34" charset="0"/>
                <a:cs typeface="Arial" panose="020B0604020202020204" pitchFamily="34" charset="0"/>
              </a:rPr>
              <a:t>Parcels 5333, 5517, 5520, and 5521</a:t>
            </a:r>
          </a:p>
        </p:txBody>
      </p:sp>
    </p:spTree>
    <p:extLst>
      <p:ext uri="{BB962C8B-B14F-4D97-AF65-F5344CB8AC3E}">
        <p14:creationId xmlns:p14="http://schemas.microsoft.com/office/powerpoint/2010/main" val="834656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797236-71A3-4300-67A9-7B874CAA1C2C}"/>
              </a:ext>
            </a:extLst>
          </p:cNvPr>
          <p:cNvPicPr>
            <a:picLocks noChangeAspect="1"/>
          </p:cNvPicPr>
          <p:nvPr/>
        </p:nvPicPr>
        <p:blipFill>
          <a:blip r:embed="rId2"/>
          <a:stretch>
            <a:fillRect/>
          </a:stretch>
        </p:blipFill>
        <p:spPr>
          <a:xfrm>
            <a:off x="1812858" y="1472565"/>
            <a:ext cx="8566283" cy="3912870"/>
          </a:xfrm>
          <a:prstGeom prst="rect">
            <a:avLst/>
          </a:prstGeom>
        </p:spPr>
      </p:pic>
    </p:spTree>
    <p:extLst>
      <p:ext uri="{BB962C8B-B14F-4D97-AF65-F5344CB8AC3E}">
        <p14:creationId xmlns:p14="http://schemas.microsoft.com/office/powerpoint/2010/main" val="85099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942597-26F7-2B1A-8382-536DFEA5AA39}"/>
              </a:ext>
            </a:extLst>
          </p:cNvPr>
          <p:cNvSpPr txBox="1"/>
          <p:nvPr/>
        </p:nvSpPr>
        <p:spPr>
          <a:xfrm>
            <a:off x="804909" y="5685815"/>
            <a:ext cx="10582182"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Current Zoning: Parcel 5521 and a portion of Parcel 5520 are legacy B-1 zoning. Parcels 5333, 5517, and the remainder of 5520 are R-1.</a:t>
            </a:r>
          </a:p>
        </p:txBody>
      </p:sp>
      <p:pic>
        <p:nvPicPr>
          <p:cNvPr id="6" name="Picture 5">
            <a:extLst>
              <a:ext uri="{FF2B5EF4-FFF2-40B4-BE49-F238E27FC236}">
                <a16:creationId xmlns:a16="http://schemas.microsoft.com/office/drawing/2014/main" id="{48ECD776-BD20-DECC-C38B-AAAA89B7822C}"/>
              </a:ext>
            </a:extLst>
          </p:cNvPr>
          <p:cNvPicPr>
            <a:picLocks noChangeAspect="1"/>
          </p:cNvPicPr>
          <p:nvPr/>
        </p:nvPicPr>
        <p:blipFill>
          <a:blip r:embed="rId2"/>
          <a:stretch>
            <a:fillRect/>
          </a:stretch>
        </p:blipFill>
        <p:spPr>
          <a:xfrm>
            <a:off x="2244589" y="525854"/>
            <a:ext cx="7702821" cy="4624126"/>
          </a:xfrm>
          <a:prstGeom prst="rect">
            <a:avLst/>
          </a:prstGeom>
        </p:spPr>
      </p:pic>
    </p:spTree>
    <p:extLst>
      <p:ext uri="{BB962C8B-B14F-4D97-AF65-F5344CB8AC3E}">
        <p14:creationId xmlns:p14="http://schemas.microsoft.com/office/powerpoint/2010/main" val="307946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DC1E6-EFA8-F254-F877-3F844257284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1: ALLEGED ERROR IN ORDINANCE</a:t>
            </a:r>
          </a:p>
        </p:txBody>
      </p:sp>
      <p:sp>
        <p:nvSpPr>
          <p:cNvPr id="3" name="Content Placeholder 2">
            <a:extLst>
              <a:ext uri="{FF2B5EF4-FFF2-40B4-BE49-F238E27FC236}">
                <a16:creationId xmlns:a16="http://schemas.microsoft.com/office/drawing/2014/main" id="{D53118F0-64F9-A0FE-1351-69BC2CC2E1B7}"/>
              </a:ext>
            </a:extLst>
          </p:cNvPr>
          <p:cNvSpPr>
            <a:spLocks noGrp="1"/>
          </p:cNvSpPr>
          <p:nvPr>
            <p:ph idx="1"/>
          </p:nvPr>
        </p:nvSpPr>
        <p:spPr/>
        <p:txBody>
          <a:bodyPr>
            <a:normAutofit/>
          </a:bodyPr>
          <a:lstStyle/>
          <a:p>
            <a:pPr algn="just"/>
            <a:r>
              <a:rPr lang="en-US" dirty="0">
                <a:latin typeface="Arial" panose="020B0604020202020204" pitchFamily="34" charset="0"/>
                <a:cs typeface="Arial" panose="020B0604020202020204" pitchFamily="34" charset="0"/>
              </a:rPr>
              <a:t>Parcel 5521 and a portion of Parcel 5520 have a legacy B-1 zoning district designation</a:t>
            </a:r>
          </a:p>
          <a:p>
            <a:pPr algn="just"/>
            <a:r>
              <a:rPr lang="en-US" dirty="0">
                <a:latin typeface="Arial" panose="020B0604020202020204" pitchFamily="34" charset="0"/>
                <a:cs typeface="Arial" panose="020B0604020202020204" pitchFamily="34" charset="0"/>
              </a:rPr>
              <a:t>The Applicant seeks to update the existing old Zoning Ordinance B-1 designation to the current Zoning Ordinance zoning designation of Neighborhood Business</a:t>
            </a:r>
          </a:p>
          <a:p>
            <a:pPr algn="just"/>
            <a:r>
              <a:rPr lang="en-US" dirty="0">
                <a:latin typeface="Arial" panose="020B0604020202020204" pitchFamily="34" charset="0"/>
                <a:cs typeface="Arial" panose="020B0604020202020204" pitchFamily="34" charset="0"/>
              </a:rPr>
              <a:t>Additionally, the Applicant seeks to change the zoning map to revise the remaining parcels, currently zoned R-1, to Neighborhood Business as well</a:t>
            </a:r>
          </a:p>
          <a:p>
            <a:pPr algn="just"/>
            <a:r>
              <a:rPr lang="en-US" sz="2400" dirty="0">
                <a:latin typeface="Arial" panose="020B0604020202020204" pitchFamily="34" charset="0"/>
                <a:cs typeface="Arial" panose="020B0604020202020204" pitchFamily="34" charset="0"/>
              </a:rPr>
              <a:t>Applicant </a:t>
            </a:r>
            <a:r>
              <a:rPr lang="en-US" sz="2200" dirty="0">
                <a:latin typeface="Arial" panose="020B0604020202020204" pitchFamily="34" charset="0"/>
                <a:cs typeface="Arial" panose="020B0604020202020204" pitchFamily="34" charset="0"/>
              </a:rPr>
              <a:t>believes</a:t>
            </a:r>
            <a:r>
              <a:rPr lang="en-US" sz="2400" dirty="0">
                <a:latin typeface="Arial" panose="020B0604020202020204" pitchFamily="34" charset="0"/>
                <a:cs typeface="Arial" panose="020B0604020202020204" pitchFamily="34" charset="0"/>
              </a:rPr>
              <a:t> Finding 1 is met.</a:t>
            </a:r>
          </a:p>
        </p:txBody>
      </p:sp>
    </p:spTree>
    <p:extLst>
      <p:ext uri="{BB962C8B-B14F-4D97-AF65-F5344CB8AC3E}">
        <p14:creationId xmlns:p14="http://schemas.microsoft.com/office/powerpoint/2010/main" val="362739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6B2A-E7DA-B5FC-9DC3-569D4062883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2: CHANGED OR CHANGING CIRCUMSTANCES</a:t>
            </a:r>
          </a:p>
        </p:txBody>
      </p:sp>
      <p:sp>
        <p:nvSpPr>
          <p:cNvPr id="3" name="Content Placeholder 2">
            <a:extLst>
              <a:ext uri="{FF2B5EF4-FFF2-40B4-BE49-F238E27FC236}">
                <a16:creationId xmlns:a16="http://schemas.microsoft.com/office/drawing/2014/main" id="{6A8C4BD3-D15A-45BE-0FE9-9692C25B79F4}"/>
              </a:ext>
            </a:extLst>
          </p:cNvPr>
          <p:cNvSpPr>
            <a:spLocks noGrp="1"/>
          </p:cNvSpPr>
          <p:nvPr>
            <p:ph idx="1"/>
          </p:nvPr>
        </p:nvSpPr>
        <p:spPr/>
        <p:txBody>
          <a:bodyPr/>
          <a:lstStyle/>
          <a:p>
            <a:pPr algn="just"/>
            <a:r>
              <a:rPr lang="en-US" dirty="0">
                <a:latin typeface="Arial" panose="020B0604020202020204" pitchFamily="34" charset="0"/>
                <a:cs typeface="Arial" panose="020B0604020202020204" pitchFamily="34" charset="0"/>
              </a:rPr>
              <a:t>Need and Desirability</a:t>
            </a:r>
          </a:p>
          <a:p>
            <a:pPr lvl="1" algn="just"/>
            <a:r>
              <a:rPr lang="en-US" dirty="0">
                <a:latin typeface="Arial" panose="020B0604020202020204" pitchFamily="34" charset="0"/>
                <a:cs typeface="Arial" panose="020B0604020202020204" pitchFamily="34" charset="0"/>
              </a:rPr>
              <a:t>NC DOT State Highway Project HE-0006 is proposed to take property from or impose easements upon portions of Parcels 5517, 5520, and 5521</a:t>
            </a:r>
          </a:p>
          <a:p>
            <a:pPr lvl="1" algn="just"/>
            <a:r>
              <a:rPr lang="en-US" dirty="0">
                <a:latin typeface="Arial" panose="020B0604020202020204" pitchFamily="34" charset="0"/>
                <a:cs typeface="Arial" panose="020B0604020202020204" pitchFamily="34" charset="0"/>
              </a:rPr>
              <a:t>Sky Mart convenience store, fueling stations, and parking areas will likely need to be reconstructed to accommodate the potential taking</a:t>
            </a:r>
          </a:p>
          <a:p>
            <a:pPr lvl="1" algn="just"/>
            <a:r>
              <a:rPr lang="en-US" dirty="0">
                <a:latin typeface="Arial" panose="020B0604020202020204" pitchFamily="34" charset="0"/>
                <a:cs typeface="Arial" panose="020B0604020202020204" pitchFamily="34" charset="0"/>
              </a:rPr>
              <a:t>In light these changing circumstances, all four of the Applicant parcels need to be rezoned to facilitate the anticipated reconstruction and to encourage potential employment opportunities as called for under the Comprehensive Plan</a:t>
            </a:r>
          </a:p>
          <a:p>
            <a:pPr marL="228600" lvl="1" indent="0">
              <a:buNone/>
            </a:pPr>
            <a:endParaRPr lang="en-US" dirty="0"/>
          </a:p>
        </p:txBody>
      </p:sp>
    </p:spTree>
    <p:extLst>
      <p:ext uri="{BB962C8B-B14F-4D97-AF65-F5344CB8AC3E}">
        <p14:creationId xmlns:p14="http://schemas.microsoft.com/office/powerpoint/2010/main" val="4172389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68EF-45FF-978C-76EA-06E029BAD1C4}"/>
              </a:ext>
            </a:extLst>
          </p:cNvPr>
          <p:cNvSpPr>
            <a:spLocks noGrp="1"/>
          </p:cNvSpPr>
          <p:nvPr>
            <p:ph type="title"/>
          </p:nvPr>
        </p:nvSpPr>
        <p:spPr>
          <a:xfrm>
            <a:off x="2231136" y="698362"/>
            <a:ext cx="7729728" cy="1188720"/>
          </a:xfrm>
        </p:spPr>
        <p:txBody>
          <a:bodyPr/>
          <a:lstStyle/>
          <a:p>
            <a:r>
              <a:rPr lang="en-US" dirty="0">
                <a:latin typeface="Arial" panose="020B0604020202020204" pitchFamily="34" charset="0"/>
                <a:cs typeface="Arial" panose="020B0604020202020204" pitchFamily="34" charset="0"/>
              </a:rPr>
              <a:t>FINDING 2: CHANGED OR CHANGING CONDITIONS</a:t>
            </a:r>
          </a:p>
        </p:txBody>
      </p:sp>
      <p:sp>
        <p:nvSpPr>
          <p:cNvPr id="3" name="Content Placeholder 2">
            <a:extLst>
              <a:ext uri="{FF2B5EF4-FFF2-40B4-BE49-F238E27FC236}">
                <a16:creationId xmlns:a16="http://schemas.microsoft.com/office/drawing/2014/main" id="{AC11EA17-B2ED-C05C-226D-0CC9E6A7054E}"/>
              </a:ext>
            </a:extLst>
          </p:cNvPr>
          <p:cNvSpPr>
            <a:spLocks noGrp="1"/>
          </p:cNvSpPr>
          <p:nvPr>
            <p:ph idx="1"/>
          </p:nvPr>
        </p:nvSpPr>
        <p:spPr>
          <a:xfrm>
            <a:off x="2231136" y="2281560"/>
            <a:ext cx="7729728" cy="4123234"/>
          </a:xfrm>
        </p:spPr>
        <p:txBody>
          <a:bodyPr>
            <a:normAutofit fontScale="85000" lnSpcReduction="20000"/>
          </a:bodyPr>
          <a:lstStyle/>
          <a:p>
            <a:pPr algn="just"/>
            <a:r>
              <a:rPr lang="en-US" sz="1900" dirty="0">
                <a:latin typeface="Arial" panose="020B0604020202020204" pitchFamily="34" charset="0"/>
                <a:cs typeface="Arial" panose="020B0604020202020204" pitchFamily="34" charset="0"/>
              </a:rPr>
              <a:t>Survey of Similar Uses</a:t>
            </a:r>
          </a:p>
          <a:p>
            <a:pPr lvl="1" algn="just"/>
            <a:r>
              <a:rPr lang="en-US" sz="1800" dirty="0">
                <a:latin typeface="Arial" panose="020B0604020202020204" pitchFamily="34" charset="0"/>
                <a:cs typeface="Arial" panose="020B0604020202020204" pitchFamily="34" charset="0"/>
              </a:rPr>
              <a:t>Given the existing mix of I-H to the south and west, I-L to the west and north, legacy B-1 to the north, this Neighborhood Business District will complete the necessary array of zoning designations for the Employment Center shown on the Future Land Use Map</a:t>
            </a:r>
          </a:p>
          <a:p>
            <a:pPr algn="just"/>
            <a:r>
              <a:rPr lang="en-US" sz="1900" dirty="0">
                <a:latin typeface="Arial" panose="020B0604020202020204" pitchFamily="34" charset="0"/>
                <a:cs typeface="Arial" panose="020B0604020202020204" pitchFamily="34" charset="0"/>
              </a:rPr>
              <a:t>Public Provided Improvements</a:t>
            </a:r>
          </a:p>
          <a:p>
            <a:pPr lvl="1" algn="just"/>
            <a:r>
              <a:rPr lang="en-US" sz="1800" dirty="0">
                <a:latin typeface="Arial" panose="020B0604020202020204" pitchFamily="34" charset="0"/>
                <a:cs typeface="Arial" panose="020B0604020202020204" pitchFamily="34" charset="0"/>
              </a:rPr>
              <a:t>None needed</a:t>
            </a:r>
          </a:p>
          <a:p>
            <a:pPr algn="just"/>
            <a:r>
              <a:rPr lang="en-US" sz="1900" dirty="0">
                <a:latin typeface="Arial" panose="020B0604020202020204" pitchFamily="34" charset="0"/>
                <a:cs typeface="Arial" panose="020B0604020202020204" pitchFamily="34" charset="0"/>
              </a:rPr>
              <a:t>Tax Considerations</a:t>
            </a:r>
          </a:p>
          <a:p>
            <a:pPr lvl="1" algn="just"/>
            <a:r>
              <a:rPr lang="en-US" sz="1800" dirty="0">
                <a:latin typeface="Arial" panose="020B0604020202020204" pitchFamily="34" charset="0"/>
                <a:cs typeface="Arial" panose="020B0604020202020204" pitchFamily="34" charset="0"/>
              </a:rPr>
              <a:t>Diversify tax revenue for Chatham County by adding commercial property to the tax base</a:t>
            </a:r>
          </a:p>
          <a:p>
            <a:pPr lvl="1" algn="just"/>
            <a:r>
              <a:rPr lang="en-US" sz="1800" dirty="0">
                <a:latin typeface="Arial" panose="020B0604020202020204" pitchFamily="34" charset="0"/>
                <a:cs typeface="Arial" panose="020B0604020202020204" pitchFamily="34" charset="0"/>
              </a:rPr>
              <a:t>Generate sales tax revenue from commerce</a:t>
            </a:r>
          </a:p>
          <a:p>
            <a:pPr algn="just"/>
            <a:r>
              <a:rPr lang="en-US" sz="1900" dirty="0">
                <a:latin typeface="Arial" panose="020B0604020202020204" pitchFamily="34" charset="0"/>
                <a:cs typeface="Arial" panose="020B0604020202020204" pitchFamily="34" charset="0"/>
              </a:rPr>
              <a:t>Employment</a:t>
            </a:r>
          </a:p>
          <a:p>
            <a:pPr lvl="1" algn="just"/>
            <a:r>
              <a:rPr lang="en-US" sz="1800" dirty="0">
                <a:latin typeface="Arial" panose="020B0604020202020204" pitchFamily="34" charset="0"/>
                <a:cs typeface="Arial" panose="020B0604020202020204" pitchFamily="34" charset="0"/>
              </a:rPr>
              <a:t>Creates the opportunity for a wide range including, but not limited to, food stores, dry cleaning, general offices, hotels, and ABC stores</a:t>
            </a:r>
          </a:p>
          <a:p>
            <a:pPr algn="just"/>
            <a:r>
              <a:rPr lang="en-US" sz="2600" dirty="0">
                <a:latin typeface="Arial" panose="020B0604020202020204" pitchFamily="34" charset="0"/>
                <a:cs typeface="Arial" panose="020B0604020202020204" pitchFamily="34" charset="0"/>
              </a:rPr>
              <a:t>Applicant believes Finding 2 is met. </a:t>
            </a:r>
          </a:p>
          <a:p>
            <a:pPr lvl="1"/>
            <a:endParaRPr lang="en-US" dirty="0"/>
          </a:p>
          <a:p>
            <a:pPr marL="228600" lvl="1" indent="0">
              <a:buNone/>
            </a:pPr>
            <a:endParaRPr lang="en-US" dirty="0"/>
          </a:p>
        </p:txBody>
      </p:sp>
    </p:spTree>
    <p:extLst>
      <p:ext uri="{BB962C8B-B14F-4D97-AF65-F5344CB8AC3E}">
        <p14:creationId xmlns:p14="http://schemas.microsoft.com/office/powerpoint/2010/main" val="308643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942597-26F7-2B1A-8382-536DFEA5AA39}"/>
              </a:ext>
            </a:extLst>
          </p:cNvPr>
          <p:cNvSpPr txBox="1"/>
          <p:nvPr/>
        </p:nvSpPr>
        <p:spPr>
          <a:xfrm>
            <a:off x="1349406" y="5915403"/>
            <a:ext cx="9493188"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Nearby Zoning: I-H to the south and west, I-L to the west and north, legacy B-1 to the north. </a:t>
            </a:r>
          </a:p>
        </p:txBody>
      </p:sp>
      <p:pic>
        <p:nvPicPr>
          <p:cNvPr id="3" name="Picture 2">
            <a:extLst>
              <a:ext uri="{FF2B5EF4-FFF2-40B4-BE49-F238E27FC236}">
                <a16:creationId xmlns:a16="http://schemas.microsoft.com/office/drawing/2014/main" id="{E536B669-9841-5890-E784-040F68D9CDB8}"/>
              </a:ext>
            </a:extLst>
          </p:cNvPr>
          <p:cNvPicPr>
            <a:picLocks noChangeAspect="1"/>
          </p:cNvPicPr>
          <p:nvPr/>
        </p:nvPicPr>
        <p:blipFill>
          <a:blip r:embed="rId2"/>
          <a:stretch>
            <a:fillRect/>
          </a:stretch>
        </p:blipFill>
        <p:spPr>
          <a:xfrm>
            <a:off x="1819357" y="757931"/>
            <a:ext cx="8553286" cy="4667250"/>
          </a:xfrm>
          <a:prstGeom prst="rect">
            <a:avLst/>
          </a:prstGeom>
        </p:spPr>
      </p:pic>
    </p:spTree>
    <p:extLst>
      <p:ext uri="{BB962C8B-B14F-4D97-AF65-F5344CB8AC3E}">
        <p14:creationId xmlns:p14="http://schemas.microsoft.com/office/powerpoint/2010/main" val="160334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3551-2FF4-4CDA-0A38-6D08A87EAD7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FINDING 3: COMPREHENSIVE LAND USE PLAN</a:t>
            </a:r>
          </a:p>
        </p:txBody>
      </p:sp>
      <p:sp>
        <p:nvSpPr>
          <p:cNvPr id="3" name="Content Placeholder 2">
            <a:extLst>
              <a:ext uri="{FF2B5EF4-FFF2-40B4-BE49-F238E27FC236}">
                <a16:creationId xmlns:a16="http://schemas.microsoft.com/office/drawing/2014/main" id="{EF3456E7-D5C1-5756-159B-AEFD91940EC7}"/>
              </a:ext>
            </a:extLst>
          </p:cNvPr>
          <p:cNvSpPr>
            <a:spLocks noGrp="1"/>
          </p:cNvSpPr>
          <p:nvPr>
            <p:ph idx="1"/>
          </p:nvPr>
        </p:nvSpPr>
        <p:spPr>
          <a:xfrm>
            <a:off x="1938232" y="2629166"/>
            <a:ext cx="8315536" cy="3647346"/>
          </a:xfrm>
        </p:spPr>
        <p:txBody>
          <a:bodyPr>
            <a:normAutofit lnSpcReduction="10000"/>
          </a:bodyPr>
          <a:lstStyle/>
          <a:p>
            <a:pPr algn="just"/>
            <a:r>
              <a:rPr lang="en-US" dirty="0">
                <a:latin typeface="Arial" panose="020B0604020202020204" pitchFamily="34" charset="0"/>
                <a:cs typeface="Arial" panose="020B0604020202020204" pitchFamily="34" charset="0"/>
              </a:rPr>
              <a:t>This proposed rezoning is very much consistent with the goals and objectives of the Comprehensive Land Use Plan. Highlighted below are a few examples of that consistency:</a:t>
            </a:r>
          </a:p>
          <a:p>
            <a:pPr algn="just"/>
            <a:r>
              <a:rPr lang="en-US" dirty="0">
                <a:latin typeface="Arial" panose="020B0604020202020204" pitchFamily="34" charset="0"/>
                <a:cs typeface="Arial" panose="020B0604020202020204" pitchFamily="34" charset="0"/>
              </a:rPr>
              <a:t>Chapter Two – Issues and Opportunities</a:t>
            </a:r>
          </a:p>
          <a:p>
            <a:pPr lvl="1" algn="just"/>
            <a:r>
              <a:rPr lang="en-US" dirty="0">
                <a:latin typeface="Arial" panose="020B0604020202020204" pitchFamily="34" charset="0"/>
                <a:cs typeface="Arial" panose="020B0604020202020204" pitchFamily="34" charset="0"/>
              </a:rPr>
              <a:t>Most of Chatham workers commute outside of the County for work (p. 16)</a:t>
            </a:r>
          </a:p>
          <a:p>
            <a:pPr lvl="2" algn="just"/>
            <a:r>
              <a:rPr lang="en-US" dirty="0">
                <a:latin typeface="Arial" panose="020B0604020202020204" pitchFamily="34" charset="0"/>
                <a:cs typeface="Arial" panose="020B0604020202020204" pitchFamily="34" charset="0"/>
              </a:rPr>
              <a:t>While Chatham residents are away at work, they are shopping, eating, and enjoying recreation outside of the County, which results in “</a:t>
            </a:r>
            <a:r>
              <a:rPr lang="en-US" b="1" dirty="0">
                <a:latin typeface="Arial" panose="020B0604020202020204" pitchFamily="34" charset="0"/>
                <a:cs typeface="Arial" panose="020B0604020202020204" pitchFamily="34" charset="0"/>
              </a:rPr>
              <a:t>retail leakage</a:t>
            </a:r>
            <a:r>
              <a:rPr lang="en-US" dirty="0">
                <a:latin typeface="Arial" panose="020B0604020202020204" pitchFamily="34" charset="0"/>
                <a:cs typeface="Arial" panose="020B0604020202020204" pitchFamily="34" charset="0"/>
              </a:rPr>
              <a:t>” (p. 16)</a:t>
            </a:r>
          </a:p>
          <a:p>
            <a:pPr lvl="1" algn="just"/>
            <a:r>
              <a:rPr lang="en-US" dirty="0">
                <a:latin typeface="Arial" panose="020B0604020202020204" pitchFamily="34" charset="0"/>
                <a:cs typeface="Arial" panose="020B0604020202020204" pitchFamily="34" charset="0"/>
              </a:rPr>
              <a:t>In addition, the commercial/industrial tax base, although changing recently, has historically been relatively low in Chatham County compared to surrounding counties (p. 20)</a:t>
            </a:r>
          </a:p>
          <a:p>
            <a:pPr lvl="1" algn="just"/>
            <a:r>
              <a:rPr lang="en-US" dirty="0">
                <a:latin typeface="Arial" panose="020B0604020202020204" pitchFamily="34" charset="0"/>
                <a:cs typeface="Arial" panose="020B0604020202020204" pitchFamily="34" charset="0"/>
              </a:rPr>
              <a:t>Rezoning to Neighborhood Business presents an opportunity to further address these key issues</a:t>
            </a:r>
          </a:p>
          <a:p>
            <a:pPr lvl="1"/>
            <a:endParaRPr lang="en-US" dirty="0"/>
          </a:p>
        </p:txBody>
      </p:sp>
    </p:spTree>
    <p:extLst>
      <p:ext uri="{BB962C8B-B14F-4D97-AF65-F5344CB8AC3E}">
        <p14:creationId xmlns:p14="http://schemas.microsoft.com/office/powerpoint/2010/main" val="14192242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2014</TotalTime>
  <Words>1233</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Parcel</vt:lpstr>
      <vt:lpstr>SKY MART GENERAL USE NEIGHBORHOOD BUSINESS REZONING</vt:lpstr>
      <vt:lpstr>PowerPoint Presentation</vt:lpstr>
      <vt:lpstr>PowerPoint Presentation</vt:lpstr>
      <vt:lpstr>PowerPoint Presentation</vt:lpstr>
      <vt:lpstr>FINDING 1: ALLEGED ERROR IN ORDINANCE</vt:lpstr>
      <vt:lpstr>FINDING 2: CHANGED OR CHANGING CIRCUMSTANCES</vt:lpstr>
      <vt:lpstr>FINDING 2: CHANGED OR CHANGING CONDITIONS</vt:lpstr>
      <vt:lpstr>PowerPoint Presentation</vt:lpstr>
      <vt:lpstr>FINDING 3: COMPREHENSIVE LAND USE PLAN</vt:lpstr>
      <vt:lpstr>FINDING 3: COMPREHENSIVE LAND USE PLAN</vt:lpstr>
      <vt:lpstr>FINDING 3: COMPREHENSIVE LAND USE PLAN</vt:lpstr>
      <vt:lpstr>FINDING 3: COMPREHENSIVE LAND USE PLAN</vt:lpstr>
      <vt:lpstr>FINDING 4: Essential or Desirable for Public Convenience or Welfare</vt:lpstr>
      <vt:lpstr>FINDING 5: Other Reasons In Support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SKYMART GENERAL USE NEIGHBORHOOD BUSINESS REZONING</dc:title>
  <dc:creator>Tracy Ayotte</dc:creator>
  <cp:lastModifiedBy>Tracy Ayotte</cp:lastModifiedBy>
  <cp:revision>22</cp:revision>
  <cp:lastPrinted>2023-01-13T17:46:03Z</cp:lastPrinted>
  <dcterms:created xsi:type="dcterms:W3CDTF">2023-01-09T14:39:44Z</dcterms:created>
  <dcterms:modified xsi:type="dcterms:W3CDTF">2023-01-17T15:05:16Z</dcterms:modified>
</cp:coreProperties>
</file>