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0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35727" autoAdjust="0"/>
  </p:normalViewPr>
  <p:slideViewPr>
    <p:cSldViewPr snapToGrid="0">
      <p:cViewPr varScale="1">
        <p:scale>
          <a:sx n="26" d="100"/>
          <a:sy n="26" d="100"/>
        </p:scale>
        <p:origin x="24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7F777-1FF6-4FD2-8CBE-E50B7CA64BC6}" type="datetimeFigureOut">
              <a:rPr lang="en-US" smtClean="0"/>
              <a:t>8/16/2018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DDBE7-DE06-46A3-B2D6-A95B6692CEA7}" type="slidenum">
              <a:rPr lang="en-US" smtClean="0"/>
              <a:t>‹#›</a:t>
            </a:fld>
            <a:endParaRPr lang="en-US"/>
          </a:p>
        </p:txBody>
      </p:sp>
    </p:spTree>
    <p:extLst>
      <p:ext uri="{BB962C8B-B14F-4D97-AF65-F5344CB8AC3E}">
        <p14:creationId xmlns:p14="http://schemas.microsoft.com/office/powerpoint/2010/main" val="27819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kidshealth.org/teen/sexual_health/girls/tss.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doing anonymous</a:t>
            </a:r>
            <a:r>
              <a:rPr lang="en-US" baseline="0" dirty="0" smtClean="0"/>
              <a:t> questions, distribute questions sheets. Explain to students that they can use the sheets to ask questions that they would like to ask in private. At the end of the class, everyone will put a sheet in the box, that way we have no idea who asked what question. Either draw questions directly from the box and answer them in class, have another question session at a later date, or create an “answer sheet” that students can take home with all the answers on it. </a:t>
            </a:r>
            <a:endParaRPr lang="en-US" dirty="0" smtClean="0"/>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Warm-Up: Bowl and Spoon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Time: 15 minutes</a:t>
            </a:r>
          </a:p>
          <a:p>
            <a:r>
              <a:rPr lang="en-US" sz="1200" kern="1200" dirty="0" smtClean="0">
                <a:solidFill>
                  <a:schemeClr val="tx1"/>
                </a:solidFill>
                <a:latin typeface="+mn-lt"/>
                <a:ea typeface="+mn-ea"/>
                <a:cs typeface="+mn-cs"/>
              </a:rPr>
              <a:t>Materials Needed: “Background Content for Facilitating Bowl and Spoon Activity” (pg 6), “Items for Bowl and Spoon Activity” cut is strips and color coded (pg 7) (pink=female, blue=male, yellow=both), Bowl, Large Spoon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Directions:</a:t>
            </a:r>
          </a:p>
          <a:p>
            <a:pPr lvl="0">
              <a:buFont typeface="Arial" pitchFamily="34" charset="0"/>
              <a:buChar char="•"/>
            </a:pPr>
            <a:r>
              <a:rPr lang="en-US" sz="1200" kern="1200" dirty="0" smtClean="0">
                <a:solidFill>
                  <a:schemeClr val="tx1"/>
                </a:solidFill>
                <a:latin typeface="+mn-lt"/>
                <a:ea typeface="+mn-ea"/>
                <a:cs typeface="+mn-cs"/>
              </a:rPr>
              <a:t> Prior to class, cut “Items for Bowl and Spoon Activity” into strips (and/or put words on color coded paper).</a:t>
            </a:r>
          </a:p>
          <a:p>
            <a:pPr lvl="0">
              <a:buFont typeface="Arial" pitchFamily="34" charset="0"/>
              <a:buChar char="•"/>
            </a:pPr>
            <a:r>
              <a:rPr lang="en-US" sz="1200" kern="1200" dirty="0" smtClean="0">
                <a:solidFill>
                  <a:schemeClr val="tx1"/>
                </a:solidFill>
                <a:latin typeface="+mn-lt"/>
                <a:ea typeface="+mn-ea"/>
                <a:cs typeface="+mn-cs"/>
              </a:rPr>
              <a:t> Explain to students that today you will continue to talk about the reproductive system. You will first start out by reviewing the parts of the reproductive system. </a:t>
            </a:r>
          </a:p>
          <a:p>
            <a:pPr lvl="0">
              <a:buFont typeface="Arial" pitchFamily="34" charset="0"/>
              <a:buChar char="•"/>
            </a:pPr>
            <a:r>
              <a:rPr lang="en-US" sz="1200" kern="1200" dirty="0" smtClean="0">
                <a:solidFill>
                  <a:schemeClr val="tx1"/>
                </a:solidFill>
                <a:latin typeface="+mn-lt"/>
                <a:ea typeface="+mn-ea"/>
                <a:cs typeface="+mn-cs"/>
              </a:rPr>
              <a:t> Explain that the bowl represents the human body and the spoon represents hormones as they begin to function during puberty. The word hormone in Greek means “to stir things up.”</a:t>
            </a:r>
          </a:p>
          <a:p>
            <a:pPr lvl="0">
              <a:buFont typeface="Arial" pitchFamily="34" charset="0"/>
              <a:buChar char="•"/>
            </a:pPr>
            <a:r>
              <a:rPr lang="en-US" sz="1200" kern="1200" dirty="0" smtClean="0">
                <a:solidFill>
                  <a:schemeClr val="tx1"/>
                </a:solidFill>
                <a:latin typeface="+mn-lt"/>
                <a:ea typeface="+mn-ea"/>
                <a:cs typeface="+mn-cs"/>
              </a:rPr>
              <a:t> Walking around the room, stir bowl and have students draw strips one at a time, explaining to the class what occurs during puberty relative to that body part, function, or relationship. Clarify any misconceptions or mispronunciations using the “Background Content for Facilitating Bowl and Spoon Activity.” Use slide #2 as a reference to clarify any of the parts of the reproductive system. </a:t>
            </a:r>
          </a:p>
          <a:p>
            <a:pPr lvl="0">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None/>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A29ED8-3AA8-4119-9E30-80C74442707C}"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521406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Explain</a:t>
            </a:r>
            <a:r>
              <a:rPr lang="en-US" baseline="0" dirty="0" smtClean="0"/>
              <a:t> to students, that we talk about ovulation, conception and menstruation because they are all part of the process than can lead to a pregnancy. </a:t>
            </a: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23C9C3-05CB-4C07-87B4-BFE7522E469F}"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23635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Explain</a:t>
            </a:r>
            <a:r>
              <a:rPr lang="en-US" baseline="0" dirty="0" smtClean="0"/>
              <a:t> to students that the flow chart on the screen shows how ovulation , conception and menstruation are related. </a:t>
            </a:r>
            <a:endParaRPr lang="en-US" dirty="0" smtClean="0"/>
          </a:p>
          <a:p>
            <a:endParaRPr lang="en-US" dirty="0" smtClean="0"/>
          </a:p>
          <a:p>
            <a:endParaRPr lang="en-US" dirty="0" smtClean="0"/>
          </a:p>
          <a:p>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82D417-D033-4EA0-B76A-481FF0B97ACA}"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031882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Starting</a:t>
            </a:r>
            <a:r>
              <a:rPr lang="en-US" baseline="0" dirty="0" smtClean="0"/>
              <a:t> at the top of the chart with ovulation. A</a:t>
            </a:r>
            <a:r>
              <a:rPr lang="en-US" dirty="0" smtClean="0"/>
              <a:t>ll women of child-bearing age ovulate (</a:t>
            </a:r>
            <a:r>
              <a:rPr lang="en-US" b="1" dirty="0" smtClean="0"/>
              <a:t>animation- click</a:t>
            </a:r>
            <a:r>
              <a:rPr lang="en-US" b="0" dirty="0" smtClean="0"/>
              <a:t>). </a:t>
            </a:r>
          </a:p>
          <a:p>
            <a:endParaRPr lang="en-US" b="0" dirty="0" smtClean="0"/>
          </a:p>
          <a:p>
            <a:r>
              <a:rPr lang="en-US" dirty="0" smtClean="0"/>
              <a:t>(</a:t>
            </a:r>
            <a:r>
              <a:rPr lang="en-US" b="1" dirty="0" smtClean="0"/>
              <a:t>animation- click</a:t>
            </a:r>
            <a:r>
              <a:rPr lang="en-US" b="0" dirty="0" smtClean="0"/>
              <a:t>)</a:t>
            </a:r>
            <a:r>
              <a:rPr lang="en-US" b="0" baseline="0" dirty="0" smtClean="0"/>
              <a:t> </a:t>
            </a:r>
            <a:r>
              <a:rPr lang="en-US" dirty="0" smtClean="0"/>
              <a:t>Ovulation</a:t>
            </a:r>
            <a:r>
              <a:rPr lang="en-US" baseline="0" dirty="0" smtClean="0"/>
              <a:t> </a:t>
            </a:r>
            <a:r>
              <a:rPr lang="en-US" dirty="0" smtClean="0"/>
              <a:t>can either lead to conception or menstruation. To determine which it may lead to, we need to ask the question “Has the women had sexual intercourse?”</a:t>
            </a:r>
          </a:p>
          <a:p>
            <a:endParaRPr lang="en-US" dirty="0" smtClean="0"/>
          </a:p>
          <a:p>
            <a:r>
              <a:rPr lang="en-US" dirty="0" smtClean="0"/>
              <a:t>(</a:t>
            </a:r>
            <a:r>
              <a:rPr lang="en-US" b="1" dirty="0" smtClean="0"/>
              <a:t>animation- click</a:t>
            </a:r>
            <a:r>
              <a:rPr lang="en-US" b="0" dirty="0" smtClean="0"/>
              <a:t>) </a:t>
            </a:r>
            <a:r>
              <a:rPr lang="en-US" dirty="0" smtClean="0"/>
              <a:t>If the answer is “Yes,” then we ask, “Did the ovum join with a sperm?” (</a:t>
            </a:r>
            <a:r>
              <a:rPr lang="en-US" b="1" dirty="0" smtClean="0"/>
              <a:t>animation- click</a:t>
            </a:r>
            <a:r>
              <a:rPr lang="en-US" b="0" dirty="0" smtClean="0"/>
              <a:t>)</a:t>
            </a:r>
          </a:p>
          <a:p>
            <a:endParaRPr lang="en-US" b="0" dirty="0" smtClean="0"/>
          </a:p>
          <a:p>
            <a:r>
              <a:rPr lang="en-US" dirty="0" smtClean="0"/>
              <a:t>If the answer is “Yes”. (</a:t>
            </a:r>
            <a:r>
              <a:rPr lang="en-US" b="1" dirty="0" smtClean="0"/>
              <a:t>animation- click</a:t>
            </a:r>
            <a:r>
              <a:rPr lang="en-US" b="0" dirty="0" smtClean="0"/>
              <a:t>)</a:t>
            </a:r>
            <a:r>
              <a:rPr lang="en-US" dirty="0" smtClean="0"/>
              <a:t> Then conception has occurred. (</a:t>
            </a:r>
            <a:r>
              <a:rPr lang="en-US" b="1" dirty="0" smtClean="0"/>
              <a:t>animation- click</a:t>
            </a:r>
            <a:r>
              <a:rPr lang="en-US" b="0" dirty="0" smtClean="0"/>
              <a:t>)</a:t>
            </a:r>
            <a:r>
              <a:rPr lang="en-US" dirty="0" smtClean="0"/>
              <a:t> </a:t>
            </a:r>
          </a:p>
          <a:p>
            <a:endParaRPr lang="en-US" dirty="0" smtClean="0"/>
          </a:p>
          <a:p>
            <a:r>
              <a:rPr lang="en-US" dirty="0" smtClean="0"/>
              <a:t>(</a:t>
            </a:r>
            <a:r>
              <a:rPr lang="en-US" b="1" dirty="0" smtClean="0"/>
              <a:t>animation- click</a:t>
            </a:r>
            <a:r>
              <a:rPr lang="en-US" b="0" dirty="0" smtClean="0"/>
              <a:t>)</a:t>
            </a:r>
            <a:r>
              <a:rPr lang="en-US" dirty="0" smtClean="0"/>
              <a:t> If the answer to “Did the ovum join with the sperm” is no, then menstruation occurs. </a:t>
            </a:r>
          </a:p>
          <a:p>
            <a:endParaRPr lang="en-US" dirty="0" smtClean="0"/>
          </a:p>
          <a:p>
            <a:endParaRPr lang="en-US" dirty="0" smtClean="0"/>
          </a:p>
          <a:p>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27F859-2F59-461A-AD88-59668B37E722}"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267536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Starting at the top again, remembering all women of child-bearing age ovulate (</a:t>
            </a:r>
            <a:r>
              <a:rPr lang="en-US" b="1" dirty="0" smtClean="0"/>
              <a:t>animation-click</a:t>
            </a:r>
            <a:r>
              <a:rPr lang="en-US" b="0" dirty="0" smtClean="0"/>
              <a:t>).</a:t>
            </a:r>
            <a:endParaRPr lang="en-US" dirty="0" smtClean="0"/>
          </a:p>
          <a:p>
            <a:endParaRPr lang="en-US" dirty="0" smtClean="0"/>
          </a:p>
          <a:p>
            <a:r>
              <a:rPr lang="en-US" dirty="0" smtClean="0"/>
              <a:t>(</a:t>
            </a:r>
            <a:r>
              <a:rPr lang="en-US" b="1" dirty="0" smtClean="0"/>
              <a:t>animation- click</a:t>
            </a:r>
            <a:r>
              <a:rPr lang="en-US" b="0" dirty="0" smtClean="0"/>
              <a:t>) </a:t>
            </a:r>
            <a:r>
              <a:rPr lang="en-US" dirty="0" smtClean="0"/>
              <a:t>We</a:t>
            </a:r>
            <a:r>
              <a:rPr lang="en-US" baseline="0" dirty="0" smtClean="0"/>
              <a:t> </a:t>
            </a:r>
            <a:r>
              <a:rPr lang="en-US" dirty="0" smtClean="0"/>
              <a:t>again ask “Has the women had sexual intercourse?</a:t>
            </a:r>
          </a:p>
          <a:p>
            <a:endParaRPr lang="en-US" dirty="0" smtClean="0"/>
          </a:p>
          <a:p>
            <a:r>
              <a:rPr lang="en-US" dirty="0" smtClean="0"/>
              <a:t>(</a:t>
            </a:r>
            <a:r>
              <a:rPr lang="en-US" b="1" dirty="0" smtClean="0"/>
              <a:t>animation- click</a:t>
            </a:r>
            <a:r>
              <a:rPr lang="en-US" b="0" dirty="0" smtClean="0"/>
              <a:t>)</a:t>
            </a:r>
            <a:r>
              <a:rPr lang="en-US" dirty="0" smtClean="0"/>
              <a:t> If the answer instead is “No,” (</a:t>
            </a:r>
            <a:r>
              <a:rPr lang="en-US" b="1" dirty="0" smtClean="0"/>
              <a:t>animation- click</a:t>
            </a:r>
            <a:r>
              <a:rPr lang="en-US" b="0" dirty="0" smtClean="0"/>
              <a:t>) </a:t>
            </a:r>
            <a:r>
              <a:rPr lang="en-US" dirty="0" smtClean="0"/>
              <a:t>then menstruation occurs. </a:t>
            </a:r>
          </a:p>
          <a:p>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35E513-6BAC-4F51-84C3-42C20F2DA527}"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769126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dirty="0" smtClean="0"/>
              <a:t>Explain</a:t>
            </a:r>
            <a:r>
              <a:rPr lang="en-US" b="0" baseline="0" dirty="0" smtClean="0"/>
              <a:t> to students that now we will talk more in depth about what it means if conception occurs. Remember, conception is </a:t>
            </a:r>
            <a:r>
              <a:rPr lang="en-US" sz="1200" b="0" baseline="0" dirty="0" smtClean="0">
                <a:latin typeface="+mn-lt"/>
                <a:cs typeface="+mn-cs"/>
              </a:rPr>
              <a:t>the </a:t>
            </a:r>
            <a:r>
              <a:rPr lang="en-US" sz="1200" dirty="0" smtClean="0">
                <a:latin typeface="+mn-lt"/>
                <a:cs typeface="+mn-cs"/>
              </a:rPr>
              <a:t>joining of the ovum with a sperm cell, thus fertilizing the ovum.</a:t>
            </a:r>
            <a:endParaRPr lang="en-US" b="0"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C5FB54-1223-41B2-A980-7A71AFF6B420}"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938185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Looking back at our flowchart, this means that the women has had sexual intercourse AND the ovum joined with a sperm. </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8BE76-F6ED-4710-8B89-ACD9D8AD2678}"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890407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Once conception occurs, the fertilized ovum is called a zygote. The zygote travels down the fallopian tube into the uterus and implants in the uterine wall, which is called the </a:t>
            </a:r>
            <a:r>
              <a:rPr lang="en-US" dirty="0" err="1" smtClean="0"/>
              <a:t>endometrium</a:t>
            </a:r>
            <a:r>
              <a:rPr lang="en-US" dirty="0" smtClean="0"/>
              <a:t>. When the zygote</a:t>
            </a:r>
            <a:r>
              <a:rPr lang="en-US" baseline="0" dirty="0" smtClean="0"/>
              <a:t> implants in the </a:t>
            </a:r>
            <a:r>
              <a:rPr lang="en-US" baseline="0" dirty="0" err="1" smtClean="0"/>
              <a:t>endometrium</a:t>
            </a:r>
            <a:r>
              <a:rPr lang="en-US" baseline="0" dirty="0" smtClean="0"/>
              <a:t>, t</a:t>
            </a:r>
            <a:r>
              <a:rPr lang="en-US" dirty="0" smtClean="0"/>
              <a:t>his means that the women is now pregnant. </a:t>
            </a:r>
          </a:p>
          <a:p>
            <a:pPr eaLnBrk="1" hangingPunct="1"/>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DCEE60-EF20-439B-BBDD-4A74AE2ADF44}"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333701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After implanting in the uterine lining, the zygote begins to divide and grow into a baby. As the baby grows in the uterus, it is called a fetus. The uterus</a:t>
            </a:r>
            <a:r>
              <a:rPr lang="en-US" baseline="0" dirty="0" smtClean="0"/>
              <a:t> also expands to allow the baby to get bigger. </a:t>
            </a:r>
            <a:endParaRPr lang="en-US" dirty="0" smtClean="0"/>
          </a:p>
          <a:p>
            <a:pPr eaLnBrk="1" hangingPunct="1"/>
            <a:endParaRPr lang="en-US" dirty="0" smtClean="0"/>
          </a:p>
          <a:p>
            <a:pPr eaLnBrk="1" hangingPunct="1"/>
            <a:r>
              <a:rPr lang="en-US" dirty="0" smtClean="0"/>
              <a:t>From conception to birth, pregnancy takes about 40 weeks</a:t>
            </a:r>
            <a:r>
              <a:rPr lang="en-US" baseline="0" dirty="0" smtClean="0"/>
              <a:t> (a little  more than 9 months).</a:t>
            </a:r>
            <a:r>
              <a:rPr lang="en-US" dirty="0" smtClean="0"/>
              <a:t> While pregnant, the mother needs to properly take care of herself and the baby. This means she should eat good nutritious food, gain the proper amount of weight (not too much and not too little). She should also avoid alcohol, tobacco and other drugs as these can hurt the growing baby. She also needs to visit the doctor regularly to make sure that the baby is growing and developing normally. </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078C63-F74A-4B9A-9DCB-1A5E1497A2EF}"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758313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baseline="0" dirty="0" smtClean="0"/>
              <a:t>If doing anonymous questions, remind students to keep writing down any questions that they may have that they want to ask in private. </a:t>
            </a:r>
            <a:endParaRPr lang="en-US" b="0"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F71D47-4CD6-4C9C-A6F8-78D2462018BE}"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883571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dirty="0" smtClean="0"/>
              <a:t>A</a:t>
            </a:r>
            <a:r>
              <a:rPr lang="en-US" b="0" baseline="0" dirty="0" smtClean="0"/>
              <a:t> question that many students ask is, what about twins?</a:t>
            </a:r>
            <a:endParaRPr lang="en-US" b="0"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FE8D50-1748-44E1-B685-7430B7B0AFC5}"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37427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None/>
            </a:pPr>
            <a:r>
              <a:rPr lang="en-US" dirty="0" smtClean="0"/>
              <a:t>Use this</a:t>
            </a:r>
            <a:r>
              <a:rPr lang="en-US" baseline="0" dirty="0" smtClean="0"/>
              <a:t> slide to clarify any parts of the reproductive system discussed during the “Bowl and Spoon” activity. </a:t>
            </a:r>
            <a:endParaRPr 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B0ED77-4C56-4A0B-8221-7839B791404B}"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4136225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Twins occur</a:t>
            </a:r>
            <a:r>
              <a:rPr lang="en-US" baseline="0" dirty="0" smtClean="0"/>
              <a:t> when a women is pregnant when more than one child. This is called multiple births, because there are multiple children. Twins are the </a:t>
            </a:r>
            <a:r>
              <a:rPr lang="en-US" dirty="0" smtClean="0"/>
              <a:t>most common form of multiples, though women can have three babies, called triplets, or even more!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Twins can be identical, meaning they have the same genetic information,</a:t>
            </a:r>
            <a:r>
              <a:rPr lang="en-US" baseline="0" dirty="0" smtClean="0"/>
              <a:t> called</a:t>
            </a:r>
            <a:r>
              <a:rPr lang="en-US" dirty="0" smtClean="0"/>
              <a:t> DNA. Identical twins are always the same sex, meaning girl-girl or boy-boy.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Twins can also be fraternal, meaning they are no more a like than any other siblings. Fraternal twins can be a boy-girl, girl-girl, or boy-boy.</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083F2D-0F30-4B71-9D5A-ABB0F3588C73}"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414728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rgbClr val="008080"/>
                </a:solidFill>
              </a:rPr>
              <a:t>Identical</a:t>
            </a:r>
            <a:r>
              <a:rPr lang="en-US" baseline="0" dirty="0" smtClean="0">
                <a:solidFill>
                  <a:srgbClr val="008080"/>
                </a:solidFill>
              </a:rPr>
              <a:t> and fraternal twins happen differently.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solidFill>
                <a:srgbClr val="008080"/>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rgbClr val="008080"/>
                </a:solidFill>
              </a:rPr>
              <a:t>With identical twins, one sperm fertilizes one ovum (</a:t>
            </a:r>
            <a:r>
              <a:rPr lang="en-US" b="1" dirty="0" smtClean="0">
                <a:solidFill>
                  <a:srgbClr val="008080"/>
                </a:solidFill>
              </a:rPr>
              <a:t>animation-click</a:t>
            </a:r>
            <a:r>
              <a:rPr lang="en-US" dirty="0" smtClean="0">
                <a:solidFill>
                  <a:srgbClr val="008080"/>
                </a:solidFill>
              </a:rPr>
              <a:t>), then the zygote splits into two identical</a:t>
            </a:r>
            <a:r>
              <a:rPr lang="en-US" baseline="0" dirty="0" smtClean="0">
                <a:solidFill>
                  <a:srgbClr val="008080"/>
                </a:solidFill>
              </a:rPr>
              <a:t> parts</a:t>
            </a:r>
            <a:r>
              <a:rPr lang="en-US" dirty="0" smtClean="0">
                <a:solidFill>
                  <a:srgbClr val="008080"/>
                </a:solidFill>
              </a:rPr>
              <a:t> (</a:t>
            </a:r>
            <a:r>
              <a:rPr lang="en-US" b="1" dirty="0" smtClean="0">
                <a:solidFill>
                  <a:srgbClr val="008080"/>
                </a:solidFill>
              </a:rPr>
              <a:t>animation-click</a:t>
            </a:r>
            <a:r>
              <a:rPr lang="en-US" dirty="0" smtClean="0">
                <a:solidFill>
                  <a:srgbClr val="008080"/>
                </a:solidFill>
              </a:rPr>
              <a:t>). This is why identical twins are identical, they originated from the same sperm and ovum, meaning they have all the same genetic information, the coding that dictates hair color, eye color, and other traits. </a:t>
            </a:r>
          </a:p>
          <a:p>
            <a:pPr eaLnBrk="1" hangingPunct="1"/>
            <a:endParaRPr lang="en-US" dirty="0" smtClean="0">
              <a:solidFill>
                <a:srgbClr val="008080"/>
              </a:solidFill>
            </a:endParaRPr>
          </a:p>
          <a:p>
            <a:pPr eaLnBrk="1" hangingPunct="1"/>
            <a:r>
              <a:rPr lang="en-US" dirty="0" smtClean="0">
                <a:solidFill>
                  <a:srgbClr val="008080"/>
                </a:solidFill>
              </a:rPr>
              <a:t>With fraternal twins, two ova are released and fertilized by two different sperm (</a:t>
            </a:r>
            <a:r>
              <a:rPr lang="en-US" b="1" dirty="0" smtClean="0">
                <a:solidFill>
                  <a:srgbClr val="008080"/>
                </a:solidFill>
              </a:rPr>
              <a:t>animation-click</a:t>
            </a:r>
            <a:r>
              <a:rPr lang="en-US" dirty="0" smtClean="0">
                <a:solidFill>
                  <a:srgbClr val="008080"/>
                </a:solidFill>
              </a:rPr>
              <a:t>) and the zygotes share the womb during pregnancy (</a:t>
            </a:r>
            <a:r>
              <a:rPr lang="en-US" b="1" dirty="0" smtClean="0">
                <a:solidFill>
                  <a:srgbClr val="008080"/>
                </a:solidFill>
              </a:rPr>
              <a:t>animation-click</a:t>
            </a:r>
            <a:r>
              <a:rPr lang="en-US" dirty="0" smtClean="0">
                <a:solidFill>
                  <a:srgbClr val="008080"/>
                </a:solidFill>
              </a:rPr>
              <a:t>). This is why fraternal twins can look very different and even be different sexes! </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11539D-FAE9-49B4-AEA4-E047836EE685}"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771094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dirty="0" smtClean="0"/>
              <a:t>Now we</a:t>
            </a:r>
            <a:r>
              <a:rPr lang="en-US" b="0" baseline="0" dirty="0" smtClean="0"/>
              <a:t> will talk a little about the other outcome, menstruation. Remember, </a:t>
            </a:r>
            <a:r>
              <a:rPr lang="en-US" sz="1200" b="0" baseline="0" dirty="0" smtClean="0">
                <a:latin typeface="+mn-lt"/>
                <a:cs typeface="+mn-cs"/>
              </a:rPr>
              <a:t>menstruation</a:t>
            </a:r>
            <a:r>
              <a:rPr lang="en-US" sz="1200" dirty="0" smtClean="0">
                <a:latin typeface="+mn-lt"/>
                <a:cs typeface="+mn-cs"/>
              </a:rPr>
              <a:t>, or having one’s period,</a:t>
            </a:r>
            <a:r>
              <a:rPr lang="en-US" sz="1200" baseline="0" dirty="0" smtClean="0">
                <a:latin typeface="+mn-lt"/>
                <a:cs typeface="+mn-cs"/>
              </a:rPr>
              <a:t> is the </a:t>
            </a:r>
            <a:r>
              <a:rPr lang="en-US" sz="1200" dirty="0" smtClean="0">
                <a:latin typeface="+mn-lt"/>
                <a:cs typeface="+mn-cs"/>
              </a:rPr>
              <a:t>discharging of blood secretions and tissue debris from the uterus.</a:t>
            </a:r>
            <a:endParaRPr lang="en-US" b="0"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B82BE0-C4E6-4F85-B623-67705B264DC0}"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301579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Looking back at our flowchart, there are two paths to menstruation. </a:t>
            </a:r>
          </a:p>
          <a:p>
            <a:endParaRPr lang="en-US" dirty="0" smtClean="0"/>
          </a:p>
          <a:p>
            <a:r>
              <a:rPr lang="en-US" dirty="0" smtClean="0"/>
              <a:t>The first path,</a:t>
            </a:r>
            <a:r>
              <a:rPr lang="en-US" baseline="0" dirty="0" smtClean="0"/>
              <a:t> we ask “Has the women had sexual intercourse?” </a:t>
            </a:r>
            <a:r>
              <a:rPr lang="en-US" dirty="0" smtClean="0"/>
              <a:t>If the answer is no, the women</a:t>
            </a:r>
            <a:r>
              <a:rPr lang="en-US" baseline="0" dirty="0" smtClean="0"/>
              <a:t> has not </a:t>
            </a:r>
            <a:r>
              <a:rPr lang="en-US" dirty="0" smtClean="0"/>
              <a:t>sexual intercourse recently</a:t>
            </a:r>
            <a:r>
              <a:rPr lang="en-US" baseline="0" dirty="0" smtClean="0"/>
              <a:t> </a:t>
            </a:r>
            <a:r>
              <a:rPr lang="en-US" dirty="0" smtClean="0">
                <a:solidFill>
                  <a:srgbClr val="008080"/>
                </a:solidFill>
              </a:rPr>
              <a:t>(</a:t>
            </a:r>
            <a:r>
              <a:rPr lang="en-US" b="1" dirty="0" smtClean="0">
                <a:solidFill>
                  <a:srgbClr val="008080"/>
                </a:solidFill>
              </a:rPr>
              <a:t>animation-click</a:t>
            </a:r>
            <a:r>
              <a:rPr lang="en-US" dirty="0" smtClean="0">
                <a:solidFill>
                  <a:srgbClr val="008080"/>
                </a:solidFill>
              </a:rPr>
              <a:t>)</a:t>
            </a:r>
            <a:r>
              <a:rPr lang="en-US" baseline="0" dirty="0" smtClean="0"/>
              <a:t>, then she will menstruate or have her period </a:t>
            </a:r>
            <a:r>
              <a:rPr lang="en-US" dirty="0" smtClean="0">
                <a:solidFill>
                  <a:srgbClr val="008080"/>
                </a:solidFill>
              </a:rPr>
              <a:t>(</a:t>
            </a:r>
            <a:r>
              <a:rPr lang="en-US" b="1" dirty="0" smtClean="0">
                <a:solidFill>
                  <a:srgbClr val="008080"/>
                </a:solidFill>
              </a:rPr>
              <a:t>animation-click</a:t>
            </a:r>
            <a:r>
              <a:rPr lang="en-US" dirty="0" smtClean="0">
                <a:solidFill>
                  <a:srgbClr val="008080"/>
                </a:solidFill>
              </a:rPr>
              <a:t>).</a:t>
            </a:r>
          </a:p>
          <a:p>
            <a:endParaRPr lang="en-US" dirty="0" smtClean="0">
              <a:solidFill>
                <a:srgbClr val="008080"/>
              </a:solidFill>
            </a:endParaRPr>
          </a:p>
          <a:p>
            <a:r>
              <a:rPr lang="en-US" dirty="0" smtClean="0"/>
              <a:t>The second</a:t>
            </a:r>
            <a:r>
              <a:rPr lang="en-US" baseline="0" dirty="0" smtClean="0"/>
              <a:t> path</a:t>
            </a:r>
            <a:r>
              <a:rPr lang="en-US" dirty="0" smtClean="0"/>
              <a:t>, </a:t>
            </a:r>
            <a:r>
              <a:rPr lang="en-US" baseline="0" dirty="0" smtClean="0"/>
              <a:t>we ask “Has the women had sexual intercourse?” </a:t>
            </a:r>
            <a:r>
              <a:rPr lang="en-US" dirty="0" smtClean="0"/>
              <a:t>If the answer is yes </a:t>
            </a:r>
            <a:r>
              <a:rPr lang="en-US" dirty="0" smtClean="0">
                <a:solidFill>
                  <a:srgbClr val="008080"/>
                </a:solidFill>
              </a:rPr>
              <a:t>(</a:t>
            </a:r>
            <a:r>
              <a:rPr lang="en-US" b="1" dirty="0" smtClean="0">
                <a:solidFill>
                  <a:srgbClr val="008080"/>
                </a:solidFill>
              </a:rPr>
              <a:t>animation-click</a:t>
            </a:r>
            <a:r>
              <a:rPr lang="en-US" dirty="0" smtClean="0">
                <a:solidFill>
                  <a:srgbClr val="008080"/>
                </a:solidFill>
              </a:rPr>
              <a:t>)</a:t>
            </a:r>
            <a:r>
              <a:rPr lang="en-US" dirty="0" smtClean="0"/>
              <a:t>, but the ovum did not join with a sperm </a:t>
            </a:r>
            <a:r>
              <a:rPr lang="en-US" dirty="0" smtClean="0">
                <a:solidFill>
                  <a:srgbClr val="008080"/>
                </a:solidFill>
              </a:rPr>
              <a:t>(</a:t>
            </a:r>
            <a:r>
              <a:rPr lang="en-US" b="1" dirty="0" smtClean="0">
                <a:solidFill>
                  <a:srgbClr val="008080"/>
                </a:solidFill>
              </a:rPr>
              <a:t>animation-click</a:t>
            </a:r>
            <a:r>
              <a:rPr lang="en-US" dirty="0" smtClean="0">
                <a:solidFill>
                  <a:srgbClr val="008080"/>
                </a:solidFill>
              </a:rPr>
              <a:t>),</a:t>
            </a:r>
            <a:r>
              <a:rPr lang="en-US" baseline="0" dirty="0" smtClean="0">
                <a:solidFill>
                  <a:srgbClr val="008080"/>
                </a:solidFill>
              </a:rPr>
              <a:t> </a:t>
            </a:r>
            <a:r>
              <a:rPr lang="en-US" dirty="0" smtClean="0"/>
              <a:t>she</a:t>
            </a:r>
            <a:r>
              <a:rPr lang="en-US" baseline="0" dirty="0" smtClean="0"/>
              <a:t> will menstruate or have her period </a:t>
            </a:r>
            <a:r>
              <a:rPr lang="en-US" dirty="0" smtClean="0">
                <a:solidFill>
                  <a:srgbClr val="008080"/>
                </a:solidFill>
              </a:rPr>
              <a:t>(</a:t>
            </a:r>
            <a:r>
              <a:rPr lang="en-US" b="1" dirty="0" smtClean="0">
                <a:solidFill>
                  <a:srgbClr val="008080"/>
                </a:solidFill>
              </a:rPr>
              <a:t>animation-click</a:t>
            </a:r>
            <a:r>
              <a:rPr lang="en-US" dirty="0" smtClean="0">
                <a:solidFill>
                  <a:srgbClr val="008080"/>
                </a:solidFill>
              </a:rPr>
              <a:t>)</a:t>
            </a:r>
            <a:r>
              <a:rPr lang="en-US" dirty="0" smtClean="0"/>
              <a:t>. </a:t>
            </a:r>
          </a:p>
          <a:p>
            <a:endParaRPr lang="en-US" dirty="0" smtClean="0"/>
          </a:p>
          <a:p>
            <a:r>
              <a:rPr lang="en-US" dirty="0" smtClean="0"/>
              <a:t>It is important to note, if a</a:t>
            </a:r>
            <a:r>
              <a:rPr lang="en-US" baseline="0" dirty="0" smtClean="0"/>
              <a:t> woman has had sexual intercourse </a:t>
            </a:r>
            <a:r>
              <a:rPr lang="en-US" dirty="0" smtClean="0"/>
              <a:t>that the</a:t>
            </a:r>
            <a:r>
              <a:rPr lang="en-US" baseline="0" dirty="0" smtClean="0"/>
              <a:t> </a:t>
            </a:r>
            <a:r>
              <a:rPr lang="en-US" dirty="0" smtClean="0"/>
              <a:t>ovum can join with a sperm at any time throughout her ovulation-menstruation</a:t>
            </a:r>
            <a:r>
              <a:rPr lang="en-US" baseline="0" dirty="0" smtClean="0"/>
              <a:t> cycle</a:t>
            </a:r>
            <a:r>
              <a:rPr lang="en-US" dirty="0" smtClean="0"/>
              <a:t>.</a:t>
            </a:r>
            <a:r>
              <a:rPr lang="en-US" baseline="0" dirty="0" smtClean="0"/>
              <a:t> O</a:t>
            </a:r>
            <a:r>
              <a:rPr lang="en-US" dirty="0" smtClean="0"/>
              <a:t>ne should be careful to avoid pregnancy anytime that they have sexual intercourse (utilize condoms, birth control)</a:t>
            </a:r>
            <a:r>
              <a:rPr lang="en-US" baseline="0" dirty="0" smtClean="0"/>
              <a:t>.</a:t>
            </a: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E34572-5028-4A60-870D-87479CC86756}"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696694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Menstruation is the technical term for getting one’s period. Each month before ovulation, the female body prepares for the possibility of pregnancy. This means that the </a:t>
            </a:r>
            <a:r>
              <a:rPr lang="en-US" sz="1200" kern="1200" dirty="0" err="1" smtClean="0">
                <a:solidFill>
                  <a:schemeClr val="tx1"/>
                </a:solidFill>
                <a:latin typeface="+mn-lt"/>
                <a:ea typeface="+mn-ea"/>
                <a:cs typeface="+mn-cs"/>
              </a:rPr>
              <a:t>endometrium</a:t>
            </a:r>
            <a:r>
              <a:rPr lang="en-US" sz="1200" kern="1200" dirty="0" smtClean="0">
                <a:solidFill>
                  <a:schemeClr val="tx1"/>
                </a:solidFill>
                <a:latin typeface="+mn-lt"/>
                <a:ea typeface="+mn-ea"/>
                <a:cs typeface="+mn-cs"/>
              </a:rPr>
              <a:t>, remember that is the lining of the uterus, begins to get thicker in case there is a fertilized ovum to implant. However, if fertilization does not occur, the lining is no longer needed and thins out and leaves the body. The process of this lining leaving the body is menstruation.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solidFill>
                <a:srgbClr val="660066"/>
              </a:solidFill>
            </a:endParaRPr>
          </a:p>
          <a:p>
            <a:r>
              <a:rPr lang="en-US" sz="1200" kern="1200" dirty="0" smtClean="0">
                <a:solidFill>
                  <a:schemeClr val="tx1"/>
                </a:solidFill>
                <a:latin typeface="+mn-lt"/>
                <a:ea typeface="+mn-ea"/>
                <a:cs typeface="+mn-cs"/>
              </a:rPr>
              <a:t>The dissolving of the </a:t>
            </a:r>
            <a:r>
              <a:rPr lang="en-US" sz="1200" kern="1200" dirty="0" err="1" smtClean="0">
                <a:solidFill>
                  <a:schemeClr val="tx1"/>
                </a:solidFill>
                <a:latin typeface="+mn-lt"/>
                <a:ea typeface="+mn-ea"/>
                <a:cs typeface="+mn-cs"/>
              </a:rPr>
              <a:t>endometrium</a:t>
            </a:r>
            <a:r>
              <a:rPr lang="en-US" sz="1200" kern="1200" dirty="0" smtClean="0">
                <a:solidFill>
                  <a:schemeClr val="tx1"/>
                </a:solidFill>
                <a:latin typeface="+mn-lt"/>
                <a:ea typeface="+mn-ea"/>
                <a:cs typeface="+mn-cs"/>
              </a:rPr>
              <a:t> (or menstrual blood) is a normal process for girls and women during their reproductive years.</a:t>
            </a:r>
            <a:endParaRPr lang="en-US" dirty="0" smtClean="0">
              <a:solidFill>
                <a:srgbClr val="660066"/>
              </a:solidFill>
            </a:endParaRP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67D01E-8A7B-49E6-9C6E-690C173FA667}"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784209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dirty="0" smtClean="0"/>
              <a:t>Now that we’ve looked at the pathways to conception</a:t>
            </a:r>
            <a:r>
              <a:rPr lang="en-US" b="0" baseline="0" dirty="0" smtClean="0"/>
              <a:t> and menstruation, we will look at how conception, menstruation and ovulation are all part of the same cycle.</a:t>
            </a:r>
            <a:endParaRPr lang="en-US" b="0" dirty="0" smtClean="0"/>
          </a:p>
          <a:p>
            <a:endParaRPr lang="en-US" sz="1200" kern="1200" dirty="0">
              <a:solidFill>
                <a:schemeClr val="tx1"/>
              </a:solidFill>
              <a:latin typeface="+mn-lt"/>
              <a:ea typeface="+mn-ea"/>
              <a:cs typeface="+mn-cs"/>
            </a:endParaRP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DA5E40-63F6-4BAC-BDA9-A9BF2FD1C12C}" type="slidenum">
              <a:rPr lang="en-US" smtClean="0">
                <a:latin typeface="Arial" pitchFamily="34" charset="0"/>
                <a:cs typeface="Arial" pitchFamily="34" charset="0"/>
              </a:rPr>
              <a:pPr/>
              <a:t>25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729234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en-US" b="0" dirty="0" smtClean="0"/>
              <a:t>Conception, menstruation and ovulation are all part of a</a:t>
            </a:r>
            <a:r>
              <a:rPr lang="en-US" b="0" baseline="0" dirty="0" smtClean="0"/>
              <a:t> cycle. Let’s take a look at this cycle:</a:t>
            </a:r>
          </a:p>
          <a:p>
            <a:pPr marL="0" marR="0" indent="0" algn="l" defTabSz="914400" rtl="0" eaLnBrk="1" fontAlgn="base" latinLnBrk="0" hangingPunct="1">
              <a:lnSpc>
                <a:spcPct val="90000"/>
              </a:lnSpc>
              <a:spcBef>
                <a:spcPct val="30000"/>
              </a:spcBef>
              <a:spcAft>
                <a:spcPct val="0"/>
              </a:spcAft>
              <a:buClrTx/>
              <a:buSzTx/>
              <a:buFontTx/>
              <a:buNone/>
              <a:tabLst/>
              <a:defRPr/>
            </a:pPr>
            <a:endParaRPr lang="en-US" b="0" baseline="0" dirty="0" smtClean="0">
              <a:solidFill>
                <a:srgbClr val="008080"/>
              </a:solidFill>
            </a:endParaRPr>
          </a:p>
          <a:p>
            <a:pPr marL="0" marR="0" indent="0" algn="l" defTabSz="914400" rtl="0" eaLnBrk="1" fontAlgn="base" latinLnBrk="0" hangingPunct="1">
              <a:lnSpc>
                <a:spcPct val="90000"/>
              </a:lnSpc>
              <a:spcBef>
                <a:spcPct val="30000"/>
              </a:spcBef>
              <a:spcAft>
                <a:spcPct val="0"/>
              </a:spcAft>
              <a:buClrTx/>
              <a:buSzTx/>
              <a:buFontTx/>
              <a:buNone/>
              <a:tabLst/>
              <a:defRPr/>
            </a:pPr>
            <a:r>
              <a:rPr lang="en-US" b="0" baseline="0" dirty="0" smtClean="0">
                <a:solidFill>
                  <a:srgbClr val="008080"/>
                </a:solidFill>
              </a:rPr>
              <a:t>Walk students through the following steps of the ovulation-menstruation cycle (</a:t>
            </a:r>
            <a:r>
              <a:rPr lang="en-US" b="1" baseline="0" dirty="0" smtClean="0">
                <a:solidFill>
                  <a:srgbClr val="008080"/>
                </a:solidFill>
              </a:rPr>
              <a:t>animated, click before each step)</a:t>
            </a:r>
            <a:r>
              <a:rPr lang="en-US" b="0" baseline="0" dirty="0" smtClean="0">
                <a:solidFill>
                  <a:srgbClr val="008080"/>
                </a:solidFill>
              </a:rPr>
              <a:t>: </a:t>
            </a:r>
            <a:endParaRPr lang="en-US" b="0" dirty="0" smtClean="0">
              <a:solidFill>
                <a:srgbClr val="008080"/>
              </a:solidFill>
            </a:endParaRPr>
          </a:p>
          <a:p>
            <a:pPr eaLnBrk="1" hangingPunct="1">
              <a:lnSpc>
                <a:spcPct val="90000"/>
              </a:lnSpc>
            </a:pPr>
            <a:endParaRPr lang="en-US" dirty="0" smtClean="0">
              <a:solidFill>
                <a:srgbClr val="008080"/>
              </a:solidFill>
            </a:endParaRPr>
          </a:p>
          <a:p>
            <a:pPr marL="228600" indent="-228600" eaLnBrk="1" hangingPunct="1">
              <a:lnSpc>
                <a:spcPct val="90000"/>
              </a:lnSpc>
              <a:buFont typeface="+mj-lt"/>
              <a:buAutoNum type="arabicPeriod"/>
            </a:pPr>
            <a:r>
              <a:rPr lang="en-US" dirty="0" smtClean="0">
                <a:solidFill>
                  <a:srgbClr val="008080"/>
                </a:solidFill>
              </a:rPr>
              <a:t>Menstrual flow (period) begins and lasts about 3-7 days. The exact length</a:t>
            </a:r>
            <a:r>
              <a:rPr lang="en-US" baseline="0" dirty="0" smtClean="0">
                <a:solidFill>
                  <a:srgbClr val="008080"/>
                </a:solidFill>
              </a:rPr>
              <a:t> of time is unique for individual women. </a:t>
            </a:r>
            <a:endParaRPr lang="en-US" dirty="0" smtClean="0">
              <a:solidFill>
                <a:srgbClr val="008080"/>
              </a:solidFill>
            </a:endParaRPr>
          </a:p>
          <a:p>
            <a:pPr marL="228600" indent="-228600" eaLnBrk="1" hangingPunct="1">
              <a:lnSpc>
                <a:spcPct val="90000"/>
              </a:lnSpc>
              <a:buFont typeface="+mj-lt"/>
              <a:buAutoNum type="arabicPeriod"/>
            </a:pPr>
            <a:r>
              <a:rPr lang="en-US" dirty="0" smtClean="0">
                <a:solidFill>
                  <a:srgbClr val="008080"/>
                </a:solidFill>
              </a:rPr>
              <a:t>The period stops,</a:t>
            </a:r>
            <a:r>
              <a:rPr lang="en-US" baseline="0" dirty="0" smtClean="0">
                <a:solidFill>
                  <a:srgbClr val="008080"/>
                </a:solidFill>
              </a:rPr>
              <a:t> and the l</a:t>
            </a:r>
            <a:r>
              <a:rPr lang="en-US" dirty="0" smtClean="0">
                <a:solidFill>
                  <a:srgbClr val="008080"/>
                </a:solidFill>
              </a:rPr>
              <a:t>ining of the uterus begins to get thicker</a:t>
            </a:r>
            <a:r>
              <a:rPr lang="en-US" baseline="0" dirty="0" smtClean="0">
                <a:solidFill>
                  <a:srgbClr val="008080"/>
                </a:solidFill>
              </a:rPr>
              <a:t> in preparation for a potential pregnancy.</a:t>
            </a:r>
            <a:endParaRPr lang="en-US" dirty="0" smtClean="0">
              <a:solidFill>
                <a:srgbClr val="008080"/>
              </a:solidFill>
            </a:endParaRPr>
          </a:p>
          <a:p>
            <a:pPr marL="228600" indent="-228600" eaLnBrk="1" hangingPunct="1">
              <a:lnSpc>
                <a:spcPct val="90000"/>
              </a:lnSpc>
              <a:buFont typeface="+mj-lt"/>
              <a:buAutoNum type="arabicPeriod"/>
            </a:pPr>
            <a:r>
              <a:rPr lang="en-US" dirty="0" smtClean="0">
                <a:solidFill>
                  <a:srgbClr val="008080"/>
                </a:solidFill>
              </a:rPr>
              <a:t>Ovulation</a:t>
            </a:r>
            <a:r>
              <a:rPr lang="en-US" baseline="0" dirty="0" smtClean="0">
                <a:solidFill>
                  <a:srgbClr val="008080"/>
                </a:solidFill>
              </a:rPr>
              <a:t> occurs and the o</a:t>
            </a:r>
            <a:r>
              <a:rPr lang="en-US" dirty="0" smtClean="0">
                <a:solidFill>
                  <a:srgbClr val="008080"/>
                </a:solidFill>
              </a:rPr>
              <a:t>vum is released from one of the ovaries.</a:t>
            </a:r>
          </a:p>
          <a:p>
            <a:pPr marL="228600" indent="-228600" eaLnBrk="1" hangingPunct="1">
              <a:lnSpc>
                <a:spcPct val="90000"/>
              </a:lnSpc>
              <a:buFont typeface="+mj-lt"/>
              <a:buAutoNum type="arabicPeriod"/>
            </a:pPr>
            <a:r>
              <a:rPr lang="en-US" dirty="0" smtClean="0">
                <a:solidFill>
                  <a:srgbClr val="008080"/>
                </a:solidFill>
              </a:rPr>
              <a:t>The ovum then travels down the fallopian tube to uterus.</a:t>
            </a:r>
            <a:r>
              <a:rPr lang="en-US" baseline="0" dirty="0" smtClean="0">
                <a:solidFill>
                  <a:srgbClr val="008080"/>
                </a:solidFill>
              </a:rPr>
              <a:t> Remember back to the flow chart we looked at,</a:t>
            </a:r>
            <a:r>
              <a:rPr lang="en-US" dirty="0" smtClean="0">
                <a:solidFill>
                  <a:srgbClr val="008080"/>
                </a:solidFill>
              </a:rPr>
              <a:t> here the ovum can either join with a sperm, thus fertilizing</a:t>
            </a:r>
            <a:r>
              <a:rPr lang="en-US" baseline="0" dirty="0" smtClean="0">
                <a:solidFill>
                  <a:srgbClr val="008080"/>
                </a:solidFill>
              </a:rPr>
              <a:t> the egg. </a:t>
            </a:r>
          </a:p>
          <a:p>
            <a:pPr marL="228600" indent="-228600" eaLnBrk="1" hangingPunct="1">
              <a:lnSpc>
                <a:spcPct val="90000"/>
              </a:lnSpc>
              <a:buFont typeface="+mj-lt"/>
              <a:buAutoNum type="arabicPeriod"/>
            </a:pPr>
            <a:r>
              <a:rPr lang="en-US" baseline="0" dirty="0" smtClean="0">
                <a:solidFill>
                  <a:srgbClr val="008080"/>
                </a:solidFill>
              </a:rPr>
              <a:t>If the ovum does not meet with the sperm, then it passes from the body with the next menstrual cycle. </a:t>
            </a:r>
          </a:p>
          <a:p>
            <a:pPr marL="228600" indent="-228600" eaLnBrk="1" hangingPunct="1">
              <a:lnSpc>
                <a:spcPct val="90000"/>
              </a:lnSpc>
              <a:buFont typeface="+mj-lt"/>
              <a:buAutoNum type="arabicPeriod"/>
            </a:pPr>
            <a:r>
              <a:rPr lang="en-US" baseline="0" dirty="0" smtClean="0">
                <a:solidFill>
                  <a:srgbClr val="008080"/>
                </a:solidFill>
              </a:rPr>
              <a:t>The cycle then starts all over again.</a:t>
            </a:r>
            <a:endParaRPr lang="en-US" dirty="0" smtClean="0">
              <a:solidFill>
                <a:srgbClr val="008080"/>
              </a:solidFill>
            </a:endParaRPr>
          </a:p>
          <a:p>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6EA8D6-1302-4950-B2DE-AF9696569849}" type="slidenum">
              <a:rPr lang="en-US" smtClean="0">
                <a:latin typeface="Arial" pitchFamily="34" charset="0"/>
                <a:cs typeface="Arial" pitchFamily="34" charset="0"/>
              </a:rPr>
              <a:pPr/>
              <a:t>26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76076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US" b="0" baseline="0" dirty="0" smtClean="0">
                <a:solidFill>
                  <a:schemeClr val="hlink"/>
                </a:solidFill>
              </a:rPr>
              <a:t>This cycle usually lasts on average 28 or 29 days, though it can range from 20-35 depending on the individual women (everyone is a little different). Ovulation usually occurs 14 days prior to menstruation, though it may occur earlier, later or not at all for some women. Then menstruation lasts on average between three to seven days. </a:t>
            </a:r>
          </a:p>
          <a:p>
            <a:pPr eaLnBrk="1" hangingPunct="1">
              <a:lnSpc>
                <a:spcPct val="90000"/>
              </a:lnSpc>
            </a:pPr>
            <a:endParaRPr lang="en-US" dirty="0" smtClean="0"/>
          </a:p>
          <a:p>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C082DF-7CF2-4B39-8F95-C586194E3437}" type="slidenum">
              <a:rPr lang="en-US" smtClean="0">
                <a:latin typeface="Arial" pitchFamily="34" charset="0"/>
                <a:cs typeface="Arial" pitchFamily="34" charset="0"/>
              </a:rPr>
              <a:pPr/>
              <a:t>27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510133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In addition to the ovulation- menstruation cycle, there are some additional factors to consider that lead to conception.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0" dirty="0" smtClean="0"/>
              <a:t> Sperm from</a:t>
            </a:r>
            <a:r>
              <a:rPr lang="en-US" b="0" baseline="0" dirty="0" smtClean="0"/>
              <a:t> males can live an average length of about 3 days (</a:t>
            </a:r>
            <a:r>
              <a:rPr lang="en-US" sz="1200" dirty="0" smtClean="0">
                <a:latin typeface="+mn-lt"/>
                <a:cs typeface="+mn-cs"/>
              </a:rPr>
              <a:t>though ranges from 1½ to 7 days).</a:t>
            </a:r>
            <a:endParaRPr lang="en-US" b="0" baseline="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0" baseline="0" dirty="0" smtClean="0"/>
              <a:t> Ovum may be viable for several days after ovulation.</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0" baseline="0" dirty="0"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76571C-98F9-429A-BD67-290E03029D49}" type="slidenum">
              <a:rPr lang="en-US" smtClean="0">
                <a:latin typeface="Arial" pitchFamily="34" charset="0"/>
                <a:cs typeface="Arial" pitchFamily="34" charset="0"/>
              </a:rPr>
              <a:pPr/>
              <a:t>28</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55236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These two factors</a:t>
            </a:r>
            <a:r>
              <a:rPr lang="en-US" baseline="0" dirty="0" smtClean="0"/>
              <a:t> are </a:t>
            </a:r>
            <a:r>
              <a:rPr lang="en-US" dirty="0" smtClean="0"/>
              <a:t>important because when combined with the variability of the ovulation-</a:t>
            </a:r>
            <a:r>
              <a:rPr lang="en-US" dirty="0" err="1" smtClean="0"/>
              <a:t>menstration</a:t>
            </a:r>
            <a:r>
              <a:rPr lang="en-US" baseline="0" dirty="0" smtClean="0"/>
              <a:t> cycle it is nearly impossible to </a:t>
            </a:r>
            <a:r>
              <a:rPr lang="en-US" dirty="0" smtClean="0"/>
              <a:t>accurately predict when a women will ovulate and furthermore how long the sperm will live. </a:t>
            </a:r>
            <a:r>
              <a:rPr lang="en-US" baseline="0" dirty="0" smtClean="0"/>
              <a:t>Therefore,</a:t>
            </a:r>
            <a:r>
              <a:rPr lang="en-US" dirty="0" smtClean="0"/>
              <a:t> </a:t>
            </a:r>
            <a:r>
              <a:rPr lang="en-US" b="0" u="none" dirty="0" smtClean="0">
                <a:solidFill>
                  <a:srgbClr val="002060"/>
                </a:solidFill>
              </a:rPr>
              <a:t>a</a:t>
            </a:r>
            <a:r>
              <a:rPr lang="en-US" b="0" u="none" dirty="0" smtClean="0">
                <a:solidFill>
                  <a:srgbClr val="660066"/>
                </a:solidFill>
              </a:rPr>
              <a:t> couple cannot predict for certain if pregnancy will or will not happen at any given time based on the calendar alone!</a:t>
            </a:r>
          </a:p>
          <a:p>
            <a:pPr eaLnBrk="1" hangingPunct="1"/>
            <a:endParaRPr lang="en-US" b="1" u="sng" dirty="0" smtClean="0">
              <a:solidFill>
                <a:srgbClr val="660066"/>
              </a:solidFill>
            </a:endParaRPr>
          </a:p>
          <a:p>
            <a:pPr eaLnBrk="1" hangingPunct="1"/>
            <a:r>
              <a:rPr lang="en-US" dirty="0" smtClean="0"/>
              <a:t>If one is sexually active, that means having vaginal intercourse, they should use other forms of protection to prevent pregnancy</a:t>
            </a:r>
            <a:r>
              <a:rPr lang="en-US" baseline="0" dirty="0" smtClean="0"/>
              <a:t> besides knowing your cycle.</a:t>
            </a:r>
            <a:endParaRPr lang="en-US" dirty="0" smtClean="0"/>
          </a:p>
          <a:p>
            <a:pPr eaLnBrk="1" hangingPunct="1"/>
            <a:endParaRPr lang="en-US" dirty="0" smtClean="0"/>
          </a:p>
          <a:p>
            <a:pPr eaLnBrk="1" hangingPunct="1"/>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AB2CD8-7E3D-4726-B186-4013DD03B752}" type="slidenum">
              <a:rPr lang="en-US" smtClean="0">
                <a:latin typeface="Arial" pitchFamily="34" charset="0"/>
                <a:cs typeface="Arial" pitchFamily="34" charset="0"/>
              </a:rPr>
              <a:pPr/>
              <a:t>29</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27354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Explain</a:t>
            </a:r>
            <a:r>
              <a:rPr lang="en-US" baseline="0" dirty="0" smtClean="0"/>
              <a:t> to students that today you are going to discuss ovulation, menstruation and conception. They are all parts of a cycle that can lead to pregnancy. You may be familiar with these words or you may have never heard them before. By the end of class, you will all understand what ovulation, menstruation and conception are and how they are related to each other. </a:t>
            </a:r>
          </a:p>
          <a:p>
            <a:pPr eaLnBrk="1" hangingPunct="1">
              <a:spcBef>
                <a:spcPct val="0"/>
              </a:spcBef>
            </a:pPr>
            <a:endParaRPr lang="en-US" b="0" baseline="0" dirty="0" smtClean="0"/>
          </a:p>
          <a:p>
            <a:pPr eaLnBrk="1" hangingPunct="1">
              <a:spcBef>
                <a:spcPct val="0"/>
              </a:spcBef>
            </a:pPr>
            <a:r>
              <a:rPr lang="en-US" b="0" baseline="0" dirty="0" smtClean="0"/>
              <a:t>Ask students, before we start can anyone remind me, What is the male sex cell? (Answer: sperm). What about the female sex cell? (Answer ova (plural) or ovum (singular)).</a:t>
            </a:r>
          </a:p>
          <a:p>
            <a:pPr eaLnBrk="1" hangingPunct="1">
              <a:spcBef>
                <a:spcPct val="0"/>
              </a:spcBef>
            </a:pPr>
            <a:endParaRPr lang="en-US" b="1" baseline="0" dirty="0" smtClean="0"/>
          </a:p>
          <a:p>
            <a:pPr eaLnBrk="1" hangingPunct="1">
              <a:spcBef>
                <a:spcPct val="0"/>
              </a:spcBef>
            </a:pPr>
            <a:r>
              <a:rPr lang="en-US" dirty="0" smtClean="0"/>
              <a:t>Explain</a:t>
            </a:r>
            <a:r>
              <a:rPr lang="en-US" baseline="0" dirty="0" smtClean="0"/>
              <a:t> that sperm and ovum are the beginnings of human life. These tiny cells together can grow into a human being. Conception is the process through which this happens.</a:t>
            </a:r>
          </a:p>
          <a:p>
            <a:pPr eaLnBrk="1" hangingPunct="1">
              <a:spcBef>
                <a:spcPct val="0"/>
              </a:spcBef>
            </a:pPr>
            <a:endParaRPr lang="en-US" baseline="0" dirty="0" smtClean="0"/>
          </a:p>
          <a:p>
            <a:pPr eaLnBrk="1" hangingPunct="1">
              <a:spcBef>
                <a:spcPct val="0"/>
              </a:spcBef>
            </a:pPr>
            <a:r>
              <a:rPr lang="en-US" dirty="0" smtClean="0"/>
              <a:t>Conception</a:t>
            </a:r>
            <a:r>
              <a:rPr lang="en-US" baseline="0" dirty="0" smtClean="0"/>
              <a:t> means </a:t>
            </a:r>
            <a:r>
              <a:rPr lang="en-US" dirty="0" smtClean="0"/>
              <a:t>the process of becoming pregnant involving fertilization. Fertilization is when the ovum, the female sex cell, joins with a sperm, the male sex cell. An ovum is about the size of a grain of salt. The sperm are too  small to be seen without a microscope. Millions of sperm are released during ejaculation and a few hundred travel to the fallopian tubes (part of the female reproductive system we learned about</a:t>
            </a:r>
            <a:r>
              <a:rPr lang="en-US" baseline="0" dirty="0" smtClean="0"/>
              <a:t> in the last class</a:t>
            </a:r>
            <a:r>
              <a:rPr lang="en-US" dirty="0" smtClean="0"/>
              <a:t>). Only one sperm will enter the ovum, all others dissolve and leave the female body. </a:t>
            </a:r>
          </a:p>
          <a:p>
            <a:pPr eaLnBrk="1" hangingPunct="1">
              <a:spcBef>
                <a:spcPct val="0"/>
              </a:spcBef>
            </a:pPr>
            <a:endParaRPr lang="en-US" dirty="0" smtClean="0"/>
          </a:p>
          <a:p>
            <a:pPr eaLnBrk="1" hangingPunct="1">
              <a:spcBef>
                <a:spcPct val="0"/>
              </a:spcBef>
            </a:pPr>
            <a:r>
              <a:rPr lang="en-US" dirty="0" smtClean="0"/>
              <a:t>If you look up at the screen, the large white circle in the picture is the ovum as seen under a microscope. All around the ovum, you can see sperm, the white dots. Only </a:t>
            </a:r>
            <a:r>
              <a:rPr lang="en-US" b="1" dirty="0" smtClean="0"/>
              <a:t>one </a:t>
            </a:r>
            <a:r>
              <a:rPr lang="en-US" dirty="0" smtClean="0"/>
              <a:t>of these sperm will join with the ovum, thus fertilizing the ovum.</a:t>
            </a:r>
          </a:p>
          <a:p>
            <a:pPr eaLnBrk="1" hangingPunct="1">
              <a:spcBef>
                <a:spcPct val="0"/>
              </a:spcBef>
            </a:pPr>
            <a:endParaRPr lang="en-US" dirty="0" smtClean="0"/>
          </a:p>
          <a:p>
            <a:pPr eaLnBrk="1" hangingPunct="1">
              <a:spcBef>
                <a:spcPct val="0"/>
              </a:spcBef>
            </a:pPr>
            <a:r>
              <a:rPr lang="en-US" dirty="0" smtClean="0"/>
              <a:t>Today we’re going to talk more about the cycle that can lead to conception. First let’s do a little activity</a:t>
            </a:r>
            <a:r>
              <a:rPr lang="en-US" baseline="0" dirty="0" smtClean="0"/>
              <a:t>.</a:t>
            </a: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25C2D9-B6CF-4F7D-B514-80749CB3D144}"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930748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Activity: Sequence the O-M Cycle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Time: 5-10 minutes</a:t>
            </a:r>
          </a:p>
          <a:p>
            <a:r>
              <a:rPr lang="en-US" sz="1200" kern="1200" dirty="0" smtClean="0">
                <a:solidFill>
                  <a:schemeClr val="tx1"/>
                </a:solidFill>
                <a:latin typeface="+mn-lt"/>
                <a:ea typeface="+mn-ea"/>
                <a:cs typeface="+mn-cs"/>
              </a:rPr>
              <a:t>Materials Needed: Signs created from “Sequencing the O-M Cycle” (pg 10-12), Teacher key for “Sequencing the O-M Cycle” (pg 13)</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Directions: </a:t>
            </a:r>
          </a:p>
          <a:p>
            <a:pPr lvl="0">
              <a:buFont typeface="Arial" pitchFamily="34" charset="0"/>
              <a:buChar char="•"/>
            </a:pPr>
            <a:r>
              <a:rPr lang="en-US" sz="1200" kern="1200" dirty="0" smtClean="0">
                <a:solidFill>
                  <a:schemeClr val="tx1"/>
                </a:solidFill>
                <a:latin typeface="+mn-lt"/>
                <a:ea typeface="+mn-ea"/>
                <a:cs typeface="+mn-cs"/>
              </a:rPr>
              <a:t> Print Signs from “Sequencing the O-M Cycle” on colorful paper.</a:t>
            </a:r>
          </a:p>
          <a:p>
            <a:pPr lvl="0">
              <a:buFont typeface="Arial" pitchFamily="34" charset="0"/>
              <a:buChar char="•"/>
            </a:pPr>
            <a:r>
              <a:rPr lang="en-US" sz="1200" kern="1200" dirty="0" smtClean="0">
                <a:solidFill>
                  <a:schemeClr val="tx1"/>
                </a:solidFill>
                <a:latin typeface="+mn-lt"/>
                <a:ea typeface="+mn-ea"/>
                <a:cs typeface="+mn-cs"/>
              </a:rPr>
              <a:t> Distribute the signs to six students and ask them to post them in the proper sequence on the board in the front of the room. </a:t>
            </a:r>
          </a:p>
          <a:p>
            <a:pPr lvl="0">
              <a:buFont typeface="Arial" pitchFamily="34" charset="0"/>
              <a:buChar char="•"/>
            </a:pPr>
            <a:r>
              <a:rPr lang="en-US" sz="1200" kern="1200" dirty="0" smtClean="0">
                <a:solidFill>
                  <a:schemeClr val="tx1"/>
                </a:solidFill>
                <a:latin typeface="+mn-lt"/>
                <a:ea typeface="+mn-ea"/>
                <a:cs typeface="+mn-cs"/>
              </a:rPr>
              <a:t> Ask remaining students if the sequence is correct.  Clear up any misconceptions using the “Teacher Key for “Sequencing the O-M” Cycle.”</a:t>
            </a:r>
            <a:endParaRPr lang="en-US" sz="1200" kern="1200" dirty="0">
              <a:solidFill>
                <a:schemeClr val="tx1"/>
              </a:solidFill>
              <a:latin typeface="+mn-lt"/>
              <a:ea typeface="+mn-ea"/>
              <a:cs typeface="+mn-cs"/>
            </a:endParaRP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010725-3290-412F-855B-D7FE3BD5A0AD}" type="slidenum">
              <a:rPr lang="en-US" smtClean="0">
                <a:latin typeface="Arial" pitchFamily="34" charset="0"/>
                <a:cs typeface="Arial" pitchFamily="34" charset="0"/>
              </a:rPr>
              <a:pPr/>
              <a:t>30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598996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baseline="0" dirty="0" smtClean="0"/>
              <a:t>If doing anonymous questions, remind students to keep writing down any questions that they may have that they want to ask in private. </a:t>
            </a:r>
            <a:endParaRPr lang="en-US" b="0" dirty="0"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4A2B4B-1A03-4610-B894-AF4B37386392}" type="slidenum">
              <a:rPr lang="en-US" smtClean="0">
                <a:latin typeface="Arial" pitchFamily="34" charset="0"/>
                <a:cs typeface="Arial" pitchFamily="34" charset="0"/>
              </a:rPr>
              <a:pPr/>
              <a:t>31</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20759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Tell students, in our last class we discussed the changes that come with puberty. Puberty is defined as the development of secondary sex characteristics and the beginning of reproductive capacity, meaning that you are able to become a parent. Many of you have started or will start puberty very soon. This is a time of changes, physical, emotional, or social. Remember that each person will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goes through this process of changes differently, and you should always be a kind and supportive peer.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We also reviewed the reproductive system. Remember, the reproductive system works to make it possible for a man and a women to conceive a child, called pregnancy. </a:t>
            </a:r>
            <a:r>
              <a:rPr lang="en-US" sz="1200" kern="1200" baseline="0" dirty="0" smtClean="0">
                <a:solidFill>
                  <a:schemeClr val="tx1"/>
                </a:solidFill>
                <a:latin typeface="+mn-lt"/>
                <a:ea typeface="+mn-ea"/>
                <a:cs typeface="+mn-cs"/>
              </a:rPr>
              <a:t>In the last class we learned each of the organs of the male and female reproductive system and how they develop and eventually function to create a human life.</a:t>
            </a:r>
            <a:endParaRPr lang="en-US" dirty="0"/>
          </a:p>
        </p:txBody>
      </p:sp>
      <p:sp>
        <p:nvSpPr>
          <p:cNvPr id="4" name="Slide Number Placeholder 3"/>
          <p:cNvSpPr>
            <a:spLocks noGrp="1"/>
          </p:cNvSpPr>
          <p:nvPr>
            <p:ph type="sldNum" sz="quarter" idx="10"/>
          </p:nvPr>
        </p:nvSpPr>
        <p:spPr/>
        <p:txBody>
          <a:bodyPr/>
          <a:lstStyle/>
          <a:p>
            <a:pPr>
              <a:defRPr/>
            </a:pPr>
            <a:fld id="{E2631090-49E8-48CA-AE74-7FD44BC89517}" type="slidenum">
              <a:rPr lang="en-US" smtClean="0"/>
              <a:pPr>
                <a:defRPr/>
              </a:pPr>
              <a:t>32</a:t>
            </a:fld>
            <a:endParaRPr lang="en-US"/>
          </a:p>
        </p:txBody>
      </p:sp>
    </p:spTree>
    <p:extLst>
      <p:ext uri="{BB962C8B-B14F-4D97-AF65-F5344CB8AC3E}">
        <p14:creationId xmlns:p14="http://schemas.microsoft.com/office/powerpoint/2010/main" val="511093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Today we talked more about the reproductive system, specifically how the ovulation, conception, menstruation cycle can lead to a pregnancy. Ovulation is the release of the ovum from the ovary. Conception is the joining of the male sex cell, sperm, and female sex cell, ovum, to create a fertilized egg, or zygote. If the zygote implants in the women’s uterus, it will grow and develop into a baby. Menstruation, often called a period, occurs when the ovum released is not fertilized. Remember it is very difficult for adult women to predict when they can and cannot become pregnant based on the ovulation-menstruation cycle. This is even harder for young women, as the menstrual cycle is often still irregular. If one is sexually active, and does not wish to become pregnant, they should always use forms of protection.</a:t>
            </a:r>
            <a:endParaRPr lang="en-US" dirty="0"/>
          </a:p>
        </p:txBody>
      </p:sp>
      <p:sp>
        <p:nvSpPr>
          <p:cNvPr id="4" name="Slide Number Placeholder 3"/>
          <p:cNvSpPr>
            <a:spLocks noGrp="1"/>
          </p:cNvSpPr>
          <p:nvPr>
            <p:ph type="sldNum" sz="quarter" idx="10"/>
          </p:nvPr>
        </p:nvSpPr>
        <p:spPr/>
        <p:txBody>
          <a:bodyPr/>
          <a:lstStyle/>
          <a:p>
            <a:pPr>
              <a:defRPr/>
            </a:pPr>
            <a:fld id="{E2631090-49E8-48CA-AE74-7FD44BC89517}" type="slidenum">
              <a:rPr lang="en-US" smtClean="0"/>
              <a:pPr>
                <a:defRPr/>
              </a:pPr>
              <a:t>33</a:t>
            </a:fld>
            <a:endParaRPr lang="en-US"/>
          </a:p>
        </p:txBody>
      </p:sp>
    </p:spTree>
    <p:extLst>
      <p:ext uri="{BB962C8B-B14F-4D97-AF65-F5344CB8AC3E}">
        <p14:creationId xmlns:p14="http://schemas.microsoft.com/office/powerpoint/2010/main" val="420489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0" baseline="0" dirty="0" smtClean="0"/>
              <a:t>If doing anonymous questions, remind students to keep writing down any questions that they may have that they want to ask in private. </a:t>
            </a:r>
            <a:endParaRPr lang="en-US" b="0" dirty="0" smtClean="0"/>
          </a:p>
          <a:p>
            <a:pPr eaLnBrk="1" hangingPunct="1">
              <a:spcBef>
                <a:spcPct val="0"/>
              </a:spcBef>
            </a:pPr>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F71D47-4CD6-4C9C-A6F8-78D2462018BE}" type="slidenum">
              <a:rPr lang="en-US" smtClean="0">
                <a:latin typeface="Arial" pitchFamily="34" charset="0"/>
                <a:cs typeface="Arial" pitchFamily="34" charset="0"/>
              </a:rPr>
              <a:pPr/>
              <a:t>34</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658619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When doing this presentation, there are often a lot of questions about periods. We know that girls your age are starting to get their period or may soon get their period in the next few years. We want to emphasis that getting your period is normal, almost all women experience it, and you really should not feel negative about it. It means you are growing and maturing into an adult and that's exciting, so don't feel ashamed about it. Yes it can be a difficult to deal with at times,</a:t>
            </a:r>
            <a:r>
              <a:rPr lang="en-US" baseline="0" dirty="0" smtClean="0"/>
              <a:t> </a:t>
            </a:r>
            <a:r>
              <a:rPr lang="en-US" dirty="0" smtClean="0"/>
              <a:t>but with knowledge about what to expect and how to handle your periods, it can be easy.</a:t>
            </a:r>
          </a:p>
          <a:p>
            <a:endParaRPr lang="en-US" dirty="0" smtClean="0"/>
          </a:p>
          <a:p>
            <a:r>
              <a:rPr lang="en-US" dirty="0" smtClean="0"/>
              <a:t>It is important to remember to take a bath or shower at least once a day when you have your period to keep clean and reduce any odor. You also will want to buy and have ready, in the bathroom at home as well as in your locker or backpack at school, either pads or tampons so you are always prepared in case you get your period unexpectedly.</a:t>
            </a:r>
          </a:p>
          <a:p>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23C9C3-05CB-4C07-87B4-BFE7522E469F}" type="slidenum">
              <a:rPr lang="en-US" smtClean="0">
                <a:latin typeface="Arial" pitchFamily="34" charset="0"/>
                <a:cs typeface="Arial" pitchFamily="34" charset="0"/>
              </a:rPr>
              <a:pPr/>
              <a:t>35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630504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1963" eaLnBrk="1" hangingPunct="1">
              <a:spcBef>
                <a:spcPct val="0"/>
              </a:spcBef>
            </a:pPr>
            <a:r>
              <a:rPr lang="en-US" dirty="0" smtClean="0"/>
              <a:t>Some of you may already be familiar with the next information but we want to talk about what your options are. Once you get your period, you'll need to use something to soak up the menstrual blood. There are lots of choices out there, and it may take some experimenting before you find the product that works best for you.</a:t>
            </a:r>
          </a:p>
          <a:p>
            <a:pPr defTabSz="461963" eaLnBrk="1" hangingPunct="1">
              <a:spcBef>
                <a:spcPct val="0"/>
              </a:spcBef>
            </a:pPr>
            <a:endParaRPr lang="en-US" dirty="0" smtClean="0"/>
          </a:p>
          <a:p>
            <a:pPr defTabSz="461963" eaLnBrk="1" hangingPunct="1">
              <a:spcBef>
                <a:spcPct val="0"/>
              </a:spcBef>
            </a:pPr>
            <a:r>
              <a:rPr lang="en-US" dirty="0" smtClean="0"/>
              <a:t>First, lets talk about pads. Pads are placed on the inside of a girl’s underwear (there is a sticky side so it sticks to your underwear). There are many different types of pads: Super, slender, overnight, with or without wings, deodorant, maxi, mini and cloth pads. What you use will depend on how heavy your menstrual flow is and what your personal preferences are. Some pads are scented or come with a deodorant in them. Be cautious when using scented pads, these can cause irritation of the vagina or an allergic reaction in some girls. </a:t>
            </a:r>
          </a:p>
          <a:p>
            <a:pPr defTabSz="461963" eaLnBrk="1" hangingPunct="1">
              <a:spcBef>
                <a:spcPct val="0"/>
              </a:spcBef>
            </a:pPr>
            <a:endParaRPr lang="en-US" dirty="0" smtClean="0"/>
          </a:p>
          <a:p>
            <a:pPr defTabSz="461963" eaLnBrk="1" hangingPunct="1">
              <a:spcBef>
                <a:spcPct val="0"/>
              </a:spcBef>
            </a:pPr>
            <a:r>
              <a:rPr lang="en-US" dirty="0" smtClean="0"/>
              <a:t>Also, don't try to flush a pad down the toilet — even the lightest kind of pad may back up the toilet and make a huge (embarrassing!) mess. Just wrap it up in some toilet paper and throw it away in the trash receptacle found in each stall. If there isn’t one in the stall, you can place the wrapped up pad in the main trash can. </a:t>
            </a:r>
          </a:p>
          <a:p>
            <a:pPr defTabSz="461963" eaLnBrk="1" hangingPunct="1">
              <a:spcBef>
                <a:spcPct val="0"/>
              </a:spcBef>
            </a:pPr>
            <a:endParaRPr lang="en-US" dirty="0" smtClean="0"/>
          </a:p>
          <a:p>
            <a:pPr defTabSz="461963" eaLnBrk="1" hangingPunct="1">
              <a:spcBef>
                <a:spcPct val="0"/>
              </a:spcBef>
            </a:pPr>
            <a:r>
              <a:rPr lang="en-US" dirty="0" smtClean="0"/>
              <a:t>It's also possible to buy reusable pads that can be washed after each wearing — these are usually available in natural health stores or online. Some women choose to use these pads because they think they are better for the environment or because they save money. It's all a matter of personal preference. No matter what kind of pad you choose, it's best to change pads every 3 or 4 hours, even when your flow isn't very heavy.</a:t>
            </a:r>
          </a:p>
          <a:p>
            <a:pPr eaLnBrk="1" hangingPunct="1"/>
            <a:endParaRPr lang="en-US" dirty="0">
              <a:latin typeface="Calibri"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17" indent="-285737" eaLnBrk="0" hangingPunct="0">
              <a:defRPr>
                <a:solidFill>
                  <a:schemeClr val="tx1"/>
                </a:solidFill>
                <a:latin typeface="Arial" charset="0"/>
                <a:ea typeface="Arial" charset="0"/>
                <a:cs typeface="Arial" charset="0"/>
              </a:defRPr>
            </a:lvl2pPr>
            <a:lvl3pPr marL="1142948" indent="-228590" eaLnBrk="0" hangingPunct="0">
              <a:defRPr>
                <a:solidFill>
                  <a:schemeClr val="tx1"/>
                </a:solidFill>
                <a:latin typeface="Arial" charset="0"/>
                <a:ea typeface="Arial" charset="0"/>
                <a:cs typeface="Arial" charset="0"/>
              </a:defRPr>
            </a:lvl3pPr>
            <a:lvl4pPr marL="1600128" indent="-228590" eaLnBrk="0" hangingPunct="0">
              <a:defRPr>
                <a:solidFill>
                  <a:schemeClr val="tx1"/>
                </a:solidFill>
                <a:latin typeface="Arial" charset="0"/>
                <a:ea typeface="Arial" charset="0"/>
                <a:cs typeface="Arial" charset="0"/>
              </a:defRPr>
            </a:lvl4pPr>
            <a:lvl5pPr marL="2057307" indent="-228590" eaLnBrk="0" hangingPunct="0">
              <a:defRPr>
                <a:solidFill>
                  <a:schemeClr val="tx1"/>
                </a:solidFill>
                <a:latin typeface="Arial" charset="0"/>
                <a:ea typeface="Arial" charset="0"/>
                <a:cs typeface="Arial" charset="0"/>
              </a:defRPr>
            </a:lvl5pPr>
            <a:lvl6pPr marL="2514487" indent="-228590" eaLnBrk="0" fontAlgn="base" hangingPunct="0">
              <a:spcBef>
                <a:spcPct val="0"/>
              </a:spcBef>
              <a:spcAft>
                <a:spcPct val="0"/>
              </a:spcAft>
              <a:defRPr>
                <a:solidFill>
                  <a:schemeClr val="tx1"/>
                </a:solidFill>
                <a:latin typeface="Arial" charset="0"/>
                <a:ea typeface="Arial" charset="0"/>
                <a:cs typeface="Arial" charset="0"/>
              </a:defRPr>
            </a:lvl6pPr>
            <a:lvl7pPr marL="2971665" indent="-228590" eaLnBrk="0" fontAlgn="base" hangingPunct="0">
              <a:spcBef>
                <a:spcPct val="0"/>
              </a:spcBef>
              <a:spcAft>
                <a:spcPct val="0"/>
              </a:spcAft>
              <a:defRPr>
                <a:solidFill>
                  <a:schemeClr val="tx1"/>
                </a:solidFill>
                <a:latin typeface="Arial" charset="0"/>
                <a:ea typeface="Arial" charset="0"/>
                <a:cs typeface="Arial" charset="0"/>
              </a:defRPr>
            </a:lvl7pPr>
            <a:lvl8pPr marL="3428845" indent="-228590" eaLnBrk="0" fontAlgn="base" hangingPunct="0">
              <a:spcBef>
                <a:spcPct val="0"/>
              </a:spcBef>
              <a:spcAft>
                <a:spcPct val="0"/>
              </a:spcAft>
              <a:defRPr>
                <a:solidFill>
                  <a:schemeClr val="tx1"/>
                </a:solidFill>
                <a:latin typeface="Arial" charset="0"/>
                <a:ea typeface="Arial" charset="0"/>
                <a:cs typeface="Arial" charset="0"/>
              </a:defRPr>
            </a:lvl8pPr>
            <a:lvl9pPr marL="3886025" indent="-22859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77F3A7-BA22-4241-8352-7A58CBA252A2}" type="slidenum">
              <a:rPr lang="en-US"/>
              <a:pPr eaLnBrk="1" hangingPunct="1"/>
              <a:t>36</a:t>
            </a:fld>
            <a:endParaRPr lang="en-US"/>
          </a:p>
        </p:txBody>
      </p:sp>
    </p:spTree>
    <p:extLst>
      <p:ext uri="{BB962C8B-B14F-4D97-AF65-F5344CB8AC3E}">
        <p14:creationId xmlns:p14="http://schemas.microsoft.com/office/powerpoint/2010/main" val="2589292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Like pads, tampons come in different sizes and absorbencies for heavier and lighter periods (words like "super" or "ultra" on the packaging usually mean that a tampon is designed for girls whose flow is heavier). Tampons can also come with or without deodorant. There's no real need for deodorant in a tampon, since regular changing usually gets rid of any odor. The deodorant in tampons can irritate the vagina, and could cause an allergic reaction in some girls. It's easy to use a tampon, but you do need to learn how. After washing your hands, follow the directions that come with the tampons carefully and be sure to relax. Some tampons come with an applicator — a plastic or cardboard tube that guides the tampon into the vagina. Other tampons are inserted with the fingers. If a tampon is left in too long, it won't get lost. But a girl may get a discharge and odor, and she could develop an infection. That's why it's important to change tampons often (every 4-6</a:t>
            </a:r>
            <a:r>
              <a:rPr lang="en-US" baseline="0" dirty="0" smtClean="0"/>
              <a:t> hours)</a:t>
            </a:r>
            <a:r>
              <a:rPr lang="en-US" dirty="0" smtClean="0"/>
              <a:t>. Once you remove a tampon it is best to wrap it up in toilet paper and throw</a:t>
            </a:r>
            <a:r>
              <a:rPr lang="en-US" baseline="0" dirty="0" smtClean="0"/>
              <a:t> it away in the trash receptacle found in each stall. </a:t>
            </a:r>
            <a:r>
              <a:rPr lang="en-US" dirty="0" smtClean="0"/>
              <a:t>Don't flush a tampon down the toilet — even when the box says a tampon is flushable, some tampons can still cause problems in some plumbing systems. One thing to remember about tampons: It's very important that you change them every few hours and that you wear the absorbency type that is right for you.</a:t>
            </a:r>
          </a:p>
          <a:p>
            <a:endParaRPr lang="en-US" dirty="0" smtClean="0"/>
          </a:p>
          <a:p>
            <a:r>
              <a:rPr lang="en-US" dirty="0" smtClean="0"/>
              <a:t>Never put a tampon in and leave it in all day or all night, thinking that you won't need to change it because your period is so light. Doing this puts girls at risk for a rare but very dangerous — and sometimes life-threatening — disease called </a:t>
            </a:r>
            <a:r>
              <a:rPr lang="en-US" dirty="0" smtClean="0">
                <a:hlinkClick r:id="rId3"/>
              </a:rPr>
              <a:t>toxic shock syndrome (TSS)</a:t>
            </a:r>
            <a:r>
              <a:rPr lang="en-US" dirty="0" smtClean="0"/>
              <a:t>.</a:t>
            </a:r>
            <a:r>
              <a:rPr lang="en-US" baseline="0" dirty="0" smtClean="0"/>
              <a:t> </a:t>
            </a:r>
            <a:r>
              <a:rPr lang="en-US" dirty="0" smtClean="0"/>
              <a:t>TSS results from a bacterial infection that may occur when using super-absorbent tampons, especially if they are left in longer than is recommended.</a:t>
            </a:r>
          </a:p>
          <a:p>
            <a:pPr eaLnBrk="1" hangingPunct="1"/>
            <a:endParaRPr lang="en-US" dirty="0">
              <a:latin typeface="Calibri"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17" indent="-285737" eaLnBrk="0" hangingPunct="0">
              <a:defRPr>
                <a:solidFill>
                  <a:schemeClr val="tx1"/>
                </a:solidFill>
                <a:latin typeface="Arial" charset="0"/>
                <a:ea typeface="Arial" charset="0"/>
                <a:cs typeface="Arial" charset="0"/>
              </a:defRPr>
            </a:lvl2pPr>
            <a:lvl3pPr marL="1142948" indent="-228590" eaLnBrk="0" hangingPunct="0">
              <a:defRPr>
                <a:solidFill>
                  <a:schemeClr val="tx1"/>
                </a:solidFill>
                <a:latin typeface="Arial" charset="0"/>
                <a:ea typeface="Arial" charset="0"/>
                <a:cs typeface="Arial" charset="0"/>
              </a:defRPr>
            </a:lvl3pPr>
            <a:lvl4pPr marL="1600128" indent="-228590" eaLnBrk="0" hangingPunct="0">
              <a:defRPr>
                <a:solidFill>
                  <a:schemeClr val="tx1"/>
                </a:solidFill>
                <a:latin typeface="Arial" charset="0"/>
                <a:ea typeface="Arial" charset="0"/>
                <a:cs typeface="Arial" charset="0"/>
              </a:defRPr>
            </a:lvl4pPr>
            <a:lvl5pPr marL="2057307" indent="-228590" eaLnBrk="0" hangingPunct="0">
              <a:defRPr>
                <a:solidFill>
                  <a:schemeClr val="tx1"/>
                </a:solidFill>
                <a:latin typeface="Arial" charset="0"/>
                <a:ea typeface="Arial" charset="0"/>
                <a:cs typeface="Arial" charset="0"/>
              </a:defRPr>
            </a:lvl5pPr>
            <a:lvl6pPr marL="2514487" indent="-228590" eaLnBrk="0" fontAlgn="base" hangingPunct="0">
              <a:spcBef>
                <a:spcPct val="0"/>
              </a:spcBef>
              <a:spcAft>
                <a:spcPct val="0"/>
              </a:spcAft>
              <a:defRPr>
                <a:solidFill>
                  <a:schemeClr val="tx1"/>
                </a:solidFill>
                <a:latin typeface="Arial" charset="0"/>
                <a:ea typeface="Arial" charset="0"/>
                <a:cs typeface="Arial" charset="0"/>
              </a:defRPr>
            </a:lvl6pPr>
            <a:lvl7pPr marL="2971665" indent="-228590" eaLnBrk="0" fontAlgn="base" hangingPunct="0">
              <a:spcBef>
                <a:spcPct val="0"/>
              </a:spcBef>
              <a:spcAft>
                <a:spcPct val="0"/>
              </a:spcAft>
              <a:defRPr>
                <a:solidFill>
                  <a:schemeClr val="tx1"/>
                </a:solidFill>
                <a:latin typeface="Arial" charset="0"/>
                <a:ea typeface="Arial" charset="0"/>
                <a:cs typeface="Arial" charset="0"/>
              </a:defRPr>
            </a:lvl7pPr>
            <a:lvl8pPr marL="3428845" indent="-228590" eaLnBrk="0" fontAlgn="base" hangingPunct="0">
              <a:spcBef>
                <a:spcPct val="0"/>
              </a:spcBef>
              <a:spcAft>
                <a:spcPct val="0"/>
              </a:spcAft>
              <a:defRPr>
                <a:solidFill>
                  <a:schemeClr val="tx1"/>
                </a:solidFill>
                <a:latin typeface="Arial" charset="0"/>
                <a:ea typeface="Arial" charset="0"/>
                <a:cs typeface="Arial" charset="0"/>
              </a:defRPr>
            </a:lvl8pPr>
            <a:lvl9pPr marL="3886025" indent="-22859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77F3A7-BA22-4241-8352-7A58CBA252A2}" type="slidenum">
              <a:rPr lang="en-US"/>
              <a:pPr eaLnBrk="1" hangingPunct="1"/>
              <a:t>37</a:t>
            </a:fld>
            <a:endParaRPr lang="en-US"/>
          </a:p>
        </p:txBody>
      </p:sp>
    </p:spTree>
    <p:extLst>
      <p:ext uri="{BB962C8B-B14F-4D97-AF65-F5344CB8AC3E}">
        <p14:creationId xmlns:p14="http://schemas.microsoft.com/office/powerpoint/2010/main" val="3532024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2732" eaLnBrk="1" fontAlgn="auto" hangingPunct="1">
              <a:spcBef>
                <a:spcPts val="0"/>
              </a:spcBef>
              <a:spcAft>
                <a:spcPts val="0"/>
              </a:spcAft>
              <a:defRPr/>
            </a:pPr>
            <a:r>
              <a:rPr lang="en-US" dirty="0" smtClean="0"/>
              <a:t>Another</a:t>
            </a:r>
            <a:r>
              <a:rPr lang="en-US" baseline="0" dirty="0" smtClean="0"/>
              <a:t> option is a menstrual cup, sometimes called a diva cup. This is less commonly used than pads and tampons, but some women prefer them because they are reusable. </a:t>
            </a:r>
            <a:r>
              <a:rPr lang="en-US" dirty="0" smtClean="0"/>
              <a:t>Like a tampon, a menstrual cup is inserted into the vagina. Instead of absorbing blood, though, the cup catches it before it flows out of the vagina. Menstrual cups are made of flexible materials, like rubber or silicone. Since you can't see when the cup is full, it will need to be emptied</a:t>
            </a:r>
            <a:r>
              <a:rPr lang="en-US" baseline="0" dirty="0" smtClean="0"/>
              <a:t> </a:t>
            </a:r>
            <a:r>
              <a:rPr lang="en-US" dirty="0" smtClean="0"/>
              <a:t>several times a day. Instructions that come with the cup explain how to do this. Because menstrual cups are not as commonly used as tampons and pads, they may be harder to find in the stores. </a:t>
            </a:r>
          </a:p>
          <a:p>
            <a:pPr eaLnBrk="1" hangingPunct="1"/>
            <a:endParaRPr lang="en-US" dirty="0">
              <a:latin typeface="Calibri"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17" indent="-285737" eaLnBrk="0" hangingPunct="0">
              <a:defRPr>
                <a:solidFill>
                  <a:schemeClr val="tx1"/>
                </a:solidFill>
                <a:latin typeface="Arial" charset="0"/>
                <a:ea typeface="Arial" charset="0"/>
                <a:cs typeface="Arial" charset="0"/>
              </a:defRPr>
            </a:lvl2pPr>
            <a:lvl3pPr marL="1142948" indent="-228590" eaLnBrk="0" hangingPunct="0">
              <a:defRPr>
                <a:solidFill>
                  <a:schemeClr val="tx1"/>
                </a:solidFill>
                <a:latin typeface="Arial" charset="0"/>
                <a:ea typeface="Arial" charset="0"/>
                <a:cs typeface="Arial" charset="0"/>
              </a:defRPr>
            </a:lvl3pPr>
            <a:lvl4pPr marL="1600128" indent="-228590" eaLnBrk="0" hangingPunct="0">
              <a:defRPr>
                <a:solidFill>
                  <a:schemeClr val="tx1"/>
                </a:solidFill>
                <a:latin typeface="Arial" charset="0"/>
                <a:ea typeface="Arial" charset="0"/>
                <a:cs typeface="Arial" charset="0"/>
              </a:defRPr>
            </a:lvl4pPr>
            <a:lvl5pPr marL="2057307" indent="-228590" eaLnBrk="0" hangingPunct="0">
              <a:defRPr>
                <a:solidFill>
                  <a:schemeClr val="tx1"/>
                </a:solidFill>
                <a:latin typeface="Arial" charset="0"/>
                <a:ea typeface="Arial" charset="0"/>
                <a:cs typeface="Arial" charset="0"/>
              </a:defRPr>
            </a:lvl5pPr>
            <a:lvl6pPr marL="2514487" indent="-228590" eaLnBrk="0" fontAlgn="base" hangingPunct="0">
              <a:spcBef>
                <a:spcPct val="0"/>
              </a:spcBef>
              <a:spcAft>
                <a:spcPct val="0"/>
              </a:spcAft>
              <a:defRPr>
                <a:solidFill>
                  <a:schemeClr val="tx1"/>
                </a:solidFill>
                <a:latin typeface="Arial" charset="0"/>
                <a:ea typeface="Arial" charset="0"/>
                <a:cs typeface="Arial" charset="0"/>
              </a:defRPr>
            </a:lvl6pPr>
            <a:lvl7pPr marL="2971665" indent="-228590" eaLnBrk="0" fontAlgn="base" hangingPunct="0">
              <a:spcBef>
                <a:spcPct val="0"/>
              </a:spcBef>
              <a:spcAft>
                <a:spcPct val="0"/>
              </a:spcAft>
              <a:defRPr>
                <a:solidFill>
                  <a:schemeClr val="tx1"/>
                </a:solidFill>
                <a:latin typeface="Arial" charset="0"/>
                <a:ea typeface="Arial" charset="0"/>
                <a:cs typeface="Arial" charset="0"/>
              </a:defRPr>
            </a:lvl7pPr>
            <a:lvl8pPr marL="3428845" indent="-228590" eaLnBrk="0" fontAlgn="base" hangingPunct="0">
              <a:spcBef>
                <a:spcPct val="0"/>
              </a:spcBef>
              <a:spcAft>
                <a:spcPct val="0"/>
              </a:spcAft>
              <a:defRPr>
                <a:solidFill>
                  <a:schemeClr val="tx1"/>
                </a:solidFill>
                <a:latin typeface="Arial" charset="0"/>
                <a:ea typeface="Arial" charset="0"/>
                <a:cs typeface="Arial" charset="0"/>
              </a:defRPr>
            </a:lvl8pPr>
            <a:lvl9pPr marL="3886025" indent="-22859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77F3A7-BA22-4241-8352-7A58CBA252A2}" type="slidenum">
              <a:rPr lang="en-US"/>
              <a:pPr eaLnBrk="1" hangingPunct="1"/>
              <a:t>38</a:t>
            </a:fld>
            <a:endParaRPr lang="en-US"/>
          </a:p>
        </p:txBody>
      </p:sp>
    </p:spTree>
    <p:extLst>
      <p:ext uri="{BB962C8B-B14F-4D97-AF65-F5344CB8AC3E}">
        <p14:creationId xmlns:p14="http://schemas.microsoft.com/office/powerpoint/2010/main" val="33553864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Optional Activity: Independent Practice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Time: 30 - 45 minutes</a:t>
            </a:r>
          </a:p>
          <a:p>
            <a:r>
              <a:rPr lang="en-US" sz="1200" kern="1200" dirty="0" smtClean="0">
                <a:solidFill>
                  <a:schemeClr val="tx1"/>
                </a:solidFill>
                <a:latin typeface="+mn-lt"/>
                <a:ea typeface="+mn-ea"/>
                <a:cs typeface="+mn-cs"/>
              </a:rPr>
              <a:t>Materials Needed: Copies of “Counting the Days” (pg 14) (1 per student), Teacher key for “Counting the Days” (pg 15)</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Directions:</a:t>
            </a:r>
            <a:endParaRPr lang="en-US" sz="11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Start by having students recall why there is no “safe” time of the O-M cycle (during which pregnancy can be prevented by simply avoiding sexual intercourse). (Answer: Factors which influence the timing of conception include: how regular a female’s cycle is, how long sperm live after sexual intercourse, how long the ovum is viable (able to be fertilized). Young females find it especially difficult to predict when they will ovulate because their reproductive organs are still developing and their cycles are often very irregular.)</a:t>
            </a:r>
            <a:endParaRPr lang="en-US" sz="11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Distribute copies of “Counting the Days” to each student. </a:t>
            </a:r>
            <a:endParaRPr lang="en-US" sz="11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Assign the date of March 7 as day one of a young woman’s cycle. Explain, because the first day of menstrual flow is the most obvious day of the O-M cycle, it is recognized as day one.</a:t>
            </a:r>
            <a:endParaRPr lang="en-US" sz="1100" kern="1200" dirty="0" smtClean="0">
              <a:solidFill>
                <a:schemeClr val="tx1"/>
              </a:solidFill>
              <a:latin typeface="+mn-lt"/>
              <a:ea typeface="+mn-ea"/>
              <a:cs typeface="+mn-cs"/>
            </a:endParaRPr>
          </a:p>
          <a:p>
            <a:pPr lvl="1">
              <a:buFont typeface="Arial" pitchFamily="34" charset="0"/>
              <a:buChar char="•"/>
            </a:pPr>
            <a:r>
              <a:rPr lang="en-US" sz="1200" kern="1200" dirty="0" smtClean="0">
                <a:solidFill>
                  <a:schemeClr val="tx1"/>
                </a:solidFill>
                <a:latin typeface="+mn-lt"/>
                <a:ea typeface="+mn-ea"/>
                <a:cs typeface="+mn-cs"/>
              </a:rPr>
              <a:t> We will assume this female has a regular 28-day cycle. In this activity, we will count forward 28 days, beginning with March 7. </a:t>
            </a:r>
            <a:endParaRPr lang="en-US" sz="1100" kern="1200" dirty="0" smtClean="0">
              <a:solidFill>
                <a:schemeClr val="tx1"/>
              </a:solidFill>
              <a:latin typeface="+mn-lt"/>
              <a:ea typeface="+mn-ea"/>
              <a:cs typeface="+mn-cs"/>
            </a:endParaRPr>
          </a:p>
          <a:p>
            <a:pPr lvl="1">
              <a:buFont typeface="Arial" pitchFamily="34" charset="0"/>
              <a:buChar char="•"/>
            </a:pPr>
            <a:r>
              <a:rPr lang="en-US" sz="1200" kern="1200" dirty="0" smtClean="0">
                <a:solidFill>
                  <a:schemeClr val="tx1"/>
                </a:solidFill>
                <a:latin typeface="+mn-lt"/>
                <a:ea typeface="+mn-ea"/>
                <a:cs typeface="+mn-cs"/>
              </a:rPr>
              <a:t> The first day of the next cycle is therefore, April 4. Place an M on March 7 and April 4. </a:t>
            </a:r>
            <a:endParaRPr lang="en-US" sz="1100" kern="1200" dirty="0" smtClean="0">
              <a:solidFill>
                <a:schemeClr val="tx1"/>
              </a:solidFill>
              <a:latin typeface="+mn-lt"/>
              <a:ea typeface="+mn-ea"/>
              <a:cs typeface="+mn-cs"/>
            </a:endParaRPr>
          </a:p>
          <a:p>
            <a:pPr lvl="1">
              <a:buFont typeface="Arial" pitchFamily="34" charset="0"/>
              <a:buChar char="•"/>
            </a:pPr>
            <a:r>
              <a:rPr lang="en-US" sz="1200" kern="1200" dirty="0" smtClean="0">
                <a:solidFill>
                  <a:schemeClr val="tx1"/>
                </a:solidFill>
                <a:latin typeface="+mn-lt"/>
                <a:ea typeface="+mn-ea"/>
                <a:cs typeface="+mn-cs"/>
              </a:rPr>
              <a:t> If we count backwards from April 3, the most likely date for ovulation to have occurred is March 21. Have students place an “O” on March 21. </a:t>
            </a:r>
            <a:endParaRPr lang="en-US" sz="11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Instruct students to continue counting the most likely dates for menstruation and ovulation to occur during the months on the calendar. Double check the responses with the teacher key.</a:t>
            </a:r>
            <a:endParaRPr lang="en-US" sz="11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Re-emphasize the concept that avoiding pregnancy by counting days within the O-M cycle is very hard to do. Adult women who have much more regular cycles have difficulty preventing pregnancy through counting the days. It is much harder for younger females whose cycles are less reliable.</a:t>
            </a:r>
            <a:endParaRPr lang="en-US" sz="1100" kern="1200" dirty="0">
              <a:solidFill>
                <a:schemeClr val="tx1"/>
              </a:solidFill>
              <a:latin typeface="+mn-lt"/>
              <a:ea typeface="+mn-ea"/>
              <a:cs typeface="+mn-cs"/>
            </a:endParaRP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010725-3290-412F-855B-D7FE3BD5A0AD}" type="slidenum">
              <a:rPr lang="en-US" smtClean="0">
                <a:latin typeface="Arial" pitchFamily="34" charset="0"/>
                <a:cs typeface="Arial" pitchFamily="34" charset="0"/>
              </a:rPr>
              <a:pPr/>
              <a:t>39</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4197947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Activity: </a:t>
            </a:r>
            <a:r>
              <a:rPr lang="en-US" sz="1200" b="1" kern="1200" dirty="0" err="1" smtClean="0">
                <a:solidFill>
                  <a:schemeClr val="tx1"/>
                </a:solidFill>
                <a:latin typeface="+mn-lt"/>
                <a:ea typeface="+mn-ea"/>
                <a:cs typeface="+mn-cs"/>
              </a:rPr>
              <a:t>Mis</a:t>
            </a:r>
            <a:r>
              <a:rPr lang="en-US" sz="1200" b="1" kern="1200" dirty="0" smtClean="0">
                <a:solidFill>
                  <a:schemeClr val="tx1"/>
                </a:solidFill>
                <a:latin typeface="+mn-lt"/>
                <a:ea typeface="+mn-ea"/>
                <a:cs typeface="+mn-cs"/>
              </a:rPr>
              <a:t>-Conceptions about Conception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Time: 5-7 minutes</a:t>
            </a:r>
          </a:p>
          <a:p>
            <a:r>
              <a:rPr lang="en-US" sz="1200" kern="1200" dirty="0" smtClean="0">
                <a:solidFill>
                  <a:schemeClr val="tx1"/>
                </a:solidFill>
                <a:latin typeface="+mn-lt"/>
                <a:ea typeface="+mn-ea"/>
                <a:cs typeface="+mn-cs"/>
              </a:rPr>
              <a:t>Materials Needed: “6</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Grade Puberty </a:t>
            </a:r>
            <a:r>
              <a:rPr lang="en-US" sz="1200" kern="1200" dirty="0" err="1" smtClean="0">
                <a:solidFill>
                  <a:schemeClr val="tx1"/>
                </a:solidFill>
                <a:latin typeface="+mn-lt"/>
                <a:ea typeface="+mn-ea"/>
                <a:cs typeface="+mn-cs"/>
              </a:rPr>
              <a:t>Presentation_Day</a:t>
            </a:r>
            <a:r>
              <a:rPr lang="en-US" sz="1200" kern="1200" dirty="0" smtClean="0">
                <a:solidFill>
                  <a:schemeClr val="tx1"/>
                </a:solidFill>
                <a:latin typeface="+mn-lt"/>
                <a:ea typeface="+mn-ea"/>
                <a:cs typeface="+mn-cs"/>
              </a:rPr>
              <a:t> 2” slides, Copies of “Myths about Conception and Pregnancy” (pg 8) (1 per 4-5 students), “Teachers Guide: Myths about Conception and Pregnancy” (pg 9)</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Directions:</a:t>
            </a:r>
          </a:p>
          <a:p>
            <a:pPr lvl="0">
              <a:buFont typeface="Arial" pitchFamily="34" charset="0"/>
              <a:buChar char="•"/>
            </a:pPr>
            <a:r>
              <a:rPr lang="en-US" sz="1200" kern="1200" dirty="0" smtClean="0">
                <a:solidFill>
                  <a:schemeClr val="tx1"/>
                </a:solidFill>
                <a:latin typeface="+mn-lt"/>
                <a:ea typeface="+mn-ea"/>
                <a:cs typeface="+mn-cs"/>
              </a:rPr>
              <a:t> Divide students into groups of 4-5.</a:t>
            </a:r>
          </a:p>
          <a:p>
            <a:pPr lvl="0">
              <a:buFont typeface="Arial" pitchFamily="34" charset="0"/>
              <a:buChar char="•"/>
            </a:pPr>
            <a:r>
              <a:rPr lang="en-US" sz="1200" kern="1200" dirty="0" smtClean="0">
                <a:solidFill>
                  <a:schemeClr val="tx1"/>
                </a:solidFill>
                <a:latin typeface="+mn-lt"/>
                <a:ea typeface="+mn-ea"/>
                <a:cs typeface="+mn-cs"/>
              </a:rPr>
              <a:t> Distribute “Myths about Conception and Pregnancy” to groups.</a:t>
            </a:r>
          </a:p>
          <a:p>
            <a:pPr lvl="0">
              <a:buFont typeface="Arial" pitchFamily="34" charset="0"/>
              <a:buChar char="•"/>
            </a:pPr>
            <a:r>
              <a:rPr lang="en-US" sz="1200" kern="1200" dirty="0" smtClean="0">
                <a:solidFill>
                  <a:schemeClr val="tx1"/>
                </a:solidFill>
                <a:latin typeface="+mn-lt"/>
                <a:ea typeface="+mn-ea"/>
                <a:cs typeface="+mn-cs"/>
              </a:rPr>
              <a:t> Explain that each statement on the sheet is a myth, meaning it is not true.  </a:t>
            </a:r>
          </a:p>
          <a:p>
            <a:pPr lvl="0">
              <a:buFont typeface="Arial" pitchFamily="34" charset="0"/>
              <a:buChar char="•"/>
            </a:pPr>
            <a:r>
              <a:rPr lang="en-US" sz="1200" kern="1200" dirty="0" smtClean="0">
                <a:solidFill>
                  <a:schemeClr val="tx1"/>
                </a:solidFill>
                <a:latin typeface="+mn-lt"/>
                <a:ea typeface="+mn-ea"/>
                <a:cs typeface="+mn-cs"/>
              </a:rPr>
              <a:t> Ask groups if they know why each statement is false. </a:t>
            </a:r>
          </a:p>
          <a:p>
            <a:pPr lvl="0">
              <a:buFont typeface="Arial" pitchFamily="34" charset="0"/>
              <a:buChar char="•"/>
            </a:pPr>
            <a:r>
              <a:rPr lang="en-US" sz="1200" kern="1200" dirty="0" smtClean="0">
                <a:solidFill>
                  <a:schemeClr val="tx1"/>
                </a:solidFill>
                <a:latin typeface="+mn-lt"/>
                <a:ea typeface="+mn-ea"/>
                <a:cs typeface="+mn-cs"/>
              </a:rPr>
              <a:t> Explain there are many misconceptions about conception. Use “Teachers Guide: Myths about Conception and Pregnancy” to explain why each statement on the handout is false. </a:t>
            </a:r>
            <a:endParaRPr lang="en-US" sz="1200" kern="1200" dirty="0">
              <a:solidFill>
                <a:schemeClr val="tx1"/>
              </a:solidFill>
              <a:latin typeface="+mn-lt"/>
              <a:ea typeface="+mn-ea"/>
              <a:cs typeface="+mn-cs"/>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46A61F-9CD8-441F-BE8D-522990F3DD14}"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027797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Transition</a:t>
            </a:r>
            <a:r>
              <a:rPr lang="en-US" baseline="0" dirty="0" smtClean="0"/>
              <a:t> by telling students m</a:t>
            </a:r>
            <a:r>
              <a:rPr lang="en-US" dirty="0" smtClean="0"/>
              <a:t>any times individuals only talk about menstruation, also</a:t>
            </a:r>
            <a:r>
              <a:rPr lang="en-US" baseline="0" dirty="0" smtClean="0"/>
              <a:t> called your period</a:t>
            </a:r>
            <a:r>
              <a:rPr lang="en-US" dirty="0" smtClean="0"/>
              <a:t>, but we’ll be talking about ovulation, menstruation and conception. While menstruation, when a women gets her period, might be the most obvious, ovulation and conception are equally important as they represent the capacity to create a human life! </a:t>
            </a:r>
          </a:p>
          <a:p>
            <a:pPr eaLnBrk="1" hangingPunct="1"/>
            <a:endParaRPr lang="en-US" dirty="0" smtClean="0"/>
          </a:p>
          <a:p>
            <a:pPr eaLnBrk="1" hangingPunct="1"/>
            <a:r>
              <a:rPr lang="en-US" baseline="0" dirty="0" smtClean="0"/>
              <a:t>B</a:t>
            </a:r>
            <a:r>
              <a:rPr lang="en-US" dirty="0" smtClean="0"/>
              <a:t>efore we start,</a:t>
            </a:r>
            <a:r>
              <a:rPr lang="en-US" baseline="0" dirty="0" smtClean="0"/>
              <a:t> </a:t>
            </a:r>
            <a:r>
              <a:rPr lang="en-US" dirty="0" smtClean="0"/>
              <a:t>let’s make sure we can pronounce them. </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1B89B7-CED6-4971-A277-B60F05FB0EED}"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14415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Explain,</a:t>
            </a:r>
            <a:r>
              <a:rPr lang="en-US" baseline="0" dirty="0" smtClean="0"/>
              <a:t> o</a:t>
            </a:r>
            <a:r>
              <a:rPr lang="en-US" dirty="0" smtClean="0"/>
              <a:t>vulation is when</a:t>
            </a:r>
            <a:r>
              <a:rPr lang="en-US" baseline="0" dirty="0" smtClean="0"/>
              <a:t> a </a:t>
            </a:r>
            <a:r>
              <a:rPr lang="en-US" dirty="0" smtClean="0"/>
              <a:t>mature ovum leaves</a:t>
            </a:r>
            <a:r>
              <a:rPr lang="en-US" baseline="0" dirty="0" smtClean="0"/>
              <a:t> an </a:t>
            </a:r>
            <a:r>
              <a:rPr lang="en-US" dirty="0" smtClean="0"/>
              <a:t>ovary. Unlike men, who produce new sperm daily throughout most of their lifetime, women are born with all their eggs, which are stored in their ovaries. To be more precise, a woman is born with about one to two million immature eggs, which</a:t>
            </a:r>
            <a:r>
              <a:rPr lang="en-US" baseline="0" dirty="0" smtClean="0"/>
              <a:t> are called </a:t>
            </a:r>
            <a:r>
              <a:rPr lang="en-US" b="0" dirty="0" smtClean="0"/>
              <a:t>follicles</a:t>
            </a:r>
            <a:r>
              <a:rPr lang="en-US" dirty="0" smtClean="0"/>
              <a:t>, in her ovaries. </a:t>
            </a:r>
          </a:p>
          <a:p>
            <a:pPr eaLnBrk="1" hangingPunct="1"/>
            <a:endParaRPr lang="en-US" dirty="0" smtClean="0"/>
          </a:p>
          <a:p>
            <a:pPr eaLnBrk="1" hangingPunct="1"/>
            <a:r>
              <a:rPr lang="en-US" dirty="0" smtClean="0"/>
              <a:t>Each month, with each menstrual cycle i.e. period, one follicle will mature into one ovum, which is released into the fallopian tube, kicking off ovulation. Of the millions of immature eggs that a women is born with only about 400,000 will ever actually mature into an ovum. When ovulation takes place, one</a:t>
            </a:r>
            <a:r>
              <a:rPr lang="en-US" baseline="0" dirty="0" smtClean="0"/>
              <a:t> </a:t>
            </a:r>
            <a:r>
              <a:rPr lang="en-US" dirty="0" smtClean="0"/>
              <a:t>ovum is released</a:t>
            </a:r>
            <a:r>
              <a:rPr lang="en-US" baseline="0" dirty="0" smtClean="0"/>
              <a:t> from one ovary and is </a:t>
            </a:r>
            <a:r>
              <a:rPr lang="en-US" dirty="0" smtClean="0"/>
              <a:t>guided into the fallopian tube by </a:t>
            </a:r>
            <a:r>
              <a:rPr lang="en-US" dirty="0" err="1" smtClean="0"/>
              <a:t>fimbriae</a:t>
            </a:r>
            <a:r>
              <a:rPr lang="en-US" dirty="0" smtClean="0"/>
              <a:t>, the finger like ends of the fallopian tube that you can see in the diagram. </a:t>
            </a:r>
          </a:p>
          <a:p>
            <a:pPr eaLnBrk="1" hangingPunct="1"/>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EFB806-EAF8-4149-8D7E-9C23B2607F4A}"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96693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Conception</a:t>
            </a:r>
            <a:r>
              <a:rPr lang="en-US" baseline="0" dirty="0" smtClean="0"/>
              <a:t> </a:t>
            </a:r>
            <a:r>
              <a:rPr lang="en-US" dirty="0" smtClean="0"/>
              <a:t>is the process of becoming pregnant.</a:t>
            </a:r>
            <a:r>
              <a:rPr lang="en-US" baseline="0" dirty="0" smtClean="0"/>
              <a:t> Pregnancy is when the ovum and sperm cell join together, which is called f</a:t>
            </a:r>
            <a:r>
              <a:rPr lang="en-US" dirty="0" smtClean="0"/>
              <a:t>ertilization. If the women has vaginal</a:t>
            </a:r>
            <a:r>
              <a:rPr lang="en-US" baseline="0" dirty="0" smtClean="0"/>
              <a:t> </a:t>
            </a:r>
            <a:r>
              <a:rPr lang="en-US" dirty="0" smtClean="0"/>
              <a:t>intercourse, the ovum may met and join with a sperm cell from the man. During sexual intercourse millions of sperm are released from</a:t>
            </a:r>
            <a:r>
              <a:rPr lang="en-US" baseline="0" dirty="0" smtClean="0"/>
              <a:t> the man</a:t>
            </a:r>
            <a:r>
              <a:rPr lang="en-US" dirty="0" smtClean="0"/>
              <a:t>, but only a few hundred will make it to the ovum. Each sperm has a long tail to propel it, so it's well equipped to swim up to the fallopian tube, where fertilization of the egg takes place. Although many sperm cluster around the ovum, as you can see in the picture, and try to penetrate its outer layer, only one of them will manage to burrow its way through the surface and fertilize the egg. Once this happens, the egg's outer layer thickens quickly to keep out other competing sperm, so that each egg can be fertilized by only one sperm.</a:t>
            </a:r>
          </a:p>
          <a:p>
            <a:pPr eaLnBrk="1" hangingPunct="1"/>
            <a:endParaRPr lang="en-US" dirty="0" smtClean="0"/>
          </a:p>
          <a:p>
            <a:pPr eaLnBrk="1" hangingPunct="1"/>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457795-81FB-4C9B-AE90-125DE29A7178}"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994454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Menstruation, also</a:t>
            </a:r>
            <a:r>
              <a:rPr lang="en-US" baseline="0" dirty="0" smtClean="0"/>
              <a:t> called your period, </a:t>
            </a:r>
            <a:r>
              <a:rPr lang="en-US" dirty="0" smtClean="0"/>
              <a:t> is the discharging of blood, secretions, and tissue debris from the uterus out through the vagina. Once a women has her period, it marks the time the she is physically able to reproduce, meaning have a baby.  Though the body is capable of having a baby, it does not always mean that an individual is physically or emotionally ready to have a baby. </a:t>
            </a:r>
          </a:p>
          <a:p>
            <a:pPr eaLnBrk="1" hangingPunct="1"/>
            <a:endParaRPr lang="en-US" dirty="0" smtClean="0"/>
          </a:p>
          <a:p>
            <a:pPr eaLnBrk="1" hangingPunct="1"/>
            <a:r>
              <a:rPr lang="en-US" dirty="0" smtClean="0"/>
              <a:t>Starting your period is a big stage in puberty for girls. Prior to her first period, called menarche, a young women will have had earlier developments, such as pubic hair and breast development before getting her period. Most girls will have their first period between the ages of 9 and 14. But some girls will start as early as 8, others as late as 17. The bleeding will last for a few days and usually happens every month. This bleeding is nothing to be scared of, menstruation is completely normal and all women get their period. </a:t>
            </a:r>
          </a:p>
          <a:p>
            <a:pPr eaLnBrk="1" hangingPunct="1"/>
            <a:endParaRPr lang="en-US" dirty="0" smtClean="0"/>
          </a:p>
          <a:p>
            <a:pPr eaLnBrk="1" hangingPunct="1"/>
            <a:r>
              <a:rPr lang="en-US" dirty="0" smtClean="0"/>
              <a:t>Menopause is a normal change in a</a:t>
            </a:r>
            <a:r>
              <a:rPr lang="en-US" baseline="0" dirty="0" smtClean="0"/>
              <a:t> </a:t>
            </a:r>
            <a:r>
              <a:rPr lang="en-US" dirty="0" smtClean="0"/>
              <a:t>women’s life when her period stops completely. Menopause usually</a:t>
            </a:r>
            <a:r>
              <a:rPr lang="en-US" baseline="0" dirty="0" smtClean="0"/>
              <a:t> occurs between the ages of 45 to 55 years old, although as we discussed before, women get their period at different times and go through menopause at different times as well. When a woman is finished with menopause, this means that she is no longer able to become pregnant.</a:t>
            </a: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8DACA7-DE29-4E95-97FB-9A9FB043D8E6}"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670892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0" baseline="0" dirty="0" smtClean="0"/>
              <a:t>If doing anonymous questions, remind students to keep writing down any questions that they may have that they want to ask in private. </a:t>
            </a:r>
            <a:endParaRPr lang="en-US" b="0" dirty="0" smtClean="0"/>
          </a:p>
          <a:p>
            <a:pPr eaLnBrk="1" hangingPunct="1">
              <a:spcBef>
                <a:spcPct val="0"/>
              </a:spcBef>
            </a:pPr>
            <a:endParaRPr lang="en-US" b="1"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F71D47-4CD6-4C9C-A6F8-78D2462018BE}"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823904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64AEDC-3DA4-47E8-B5D0-8E1934F7CD47}"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E2D69-3C22-4DA6-B4DA-CA77AF6625AB}" type="slidenum">
              <a:rPr lang="en-US" smtClean="0"/>
              <a:t>‹#›</a:t>
            </a:fld>
            <a:endParaRPr lang="en-US"/>
          </a:p>
        </p:txBody>
      </p:sp>
    </p:spTree>
    <p:extLst>
      <p:ext uri="{BB962C8B-B14F-4D97-AF65-F5344CB8AC3E}">
        <p14:creationId xmlns:p14="http://schemas.microsoft.com/office/powerpoint/2010/main" val="246192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4AEDC-3DA4-47E8-B5D0-8E1934F7CD47}"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E2D69-3C22-4DA6-B4DA-CA77AF6625AB}" type="slidenum">
              <a:rPr lang="en-US" smtClean="0"/>
              <a:t>‹#›</a:t>
            </a:fld>
            <a:endParaRPr lang="en-US"/>
          </a:p>
        </p:txBody>
      </p:sp>
    </p:spTree>
    <p:extLst>
      <p:ext uri="{BB962C8B-B14F-4D97-AF65-F5344CB8AC3E}">
        <p14:creationId xmlns:p14="http://schemas.microsoft.com/office/powerpoint/2010/main" val="283574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4AEDC-3DA4-47E8-B5D0-8E1934F7CD47}"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E2D69-3C22-4DA6-B4DA-CA77AF6625AB}" type="slidenum">
              <a:rPr lang="en-US" smtClean="0"/>
              <a:t>‹#›</a:t>
            </a:fld>
            <a:endParaRPr lang="en-US"/>
          </a:p>
        </p:txBody>
      </p:sp>
    </p:spTree>
    <p:extLst>
      <p:ext uri="{BB962C8B-B14F-4D97-AF65-F5344CB8AC3E}">
        <p14:creationId xmlns:p14="http://schemas.microsoft.com/office/powerpoint/2010/main" val="228591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4AEDC-3DA4-47E8-B5D0-8E1934F7CD47}"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E2D69-3C22-4DA6-B4DA-CA77AF6625AB}" type="slidenum">
              <a:rPr lang="en-US" smtClean="0"/>
              <a:t>‹#›</a:t>
            </a:fld>
            <a:endParaRPr lang="en-US"/>
          </a:p>
        </p:txBody>
      </p:sp>
    </p:spTree>
    <p:extLst>
      <p:ext uri="{BB962C8B-B14F-4D97-AF65-F5344CB8AC3E}">
        <p14:creationId xmlns:p14="http://schemas.microsoft.com/office/powerpoint/2010/main" val="191104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4AEDC-3DA4-47E8-B5D0-8E1934F7CD47}"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E2D69-3C22-4DA6-B4DA-CA77AF6625AB}" type="slidenum">
              <a:rPr lang="en-US" smtClean="0"/>
              <a:t>‹#›</a:t>
            </a:fld>
            <a:endParaRPr lang="en-US"/>
          </a:p>
        </p:txBody>
      </p:sp>
    </p:spTree>
    <p:extLst>
      <p:ext uri="{BB962C8B-B14F-4D97-AF65-F5344CB8AC3E}">
        <p14:creationId xmlns:p14="http://schemas.microsoft.com/office/powerpoint/2010/main" val="87541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64AEDC-3DA4-47E8-B5D0-8E1934F7CD47}"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E2D69-3C22-4DA6-B4DA-CA77AF6625AB}" type="slidenum">
              <a:rPr lang="en-US" smtClean="0"/>
              <a:t>‹#›</a:t>
            </a:fld>
            <a:endParaRPr lang="en-US"/>
          </a:p>
        </p:txBody>
      </p:sp>
    </p:spTree>
    <p:extLst>
      <p:ext uri="{BB962C8B-B14F-4D97-AF65-F5344CB8AC3E}">
        <p14:creationId xmlns:p14="http://schemas.microsoft.com/office/powerpoint/2010/main" val="212115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64AEDC-3DA4-47E8-B5D0-8E1934F7CD47}" type="datetimeFigureOut">
              <a:rPr lang="en-US" smtClean="0"/>
              <a:t>8/16/2018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E2D69-3C22-4DA6-B4DA-CA77AF6625AB}" type="slidenum">
              <a:rPr lang="en-US" smtClean="0"/>
              <a:t>‹#›</a:t>
            </a:fld>
            <a:endParaRPr lang="en-US"/>
          </a:p>
        </p:txBody>
      </p:sp>
    </p:spTree>
    <p:extLst>
      <p:ext uri="{BB962C8B-B14F-4D97-AF65-F5344CB8AC3E}">
        <p14:creationId xmlns:p14="http://schemas.microsoft.com/office/powerpoint/2010/main" val="288748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64AEDC-3DA4-47E8-B5D0-8E1934F7CD47}" type="datetimeFigureOut">
              <a:rPr lang="en-US" smtClean="0"/>
              <a:t>8/16/2018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E2D69-3C22-4DA6-B4DA-CA77AF6625AB}" type="slidenum">
              <a:rPr lang="en-US" smtClean="0"/>
              <a:t>‹#›</a:t>
            </a:fld>
            <a:endParaRPr lang="en-US"/>
          </a:p>
        </p:txBody>
      </p:sp>
    </p:spTree>
    <p:extLst>
      <p:ext uri="{BB962C8B-B14F-4D97-AF65-F5344CB8AC3E}">
        <p14:creationId xmlns:p14="http://schemas.microsoft.com/office/powerpoint/2010/main" val="331979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4AEDC-3DA4-47E8-B5D0-8E1934F7CD47}" type="datetimeFigureOut">
              <a:rPr lang="en-US" smtClean="0"/>
              <a:t>8/16/2018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E2D69-3C22-4DA6-B4DA-CA77AF6625AB}" type="slidenum">
              <a:rPr lang="en-US" smtClean="0"/>
              <a:t>‹#›</a:t>
            </a:fld>
            <a:endParaRPr lang="en-US"/>
          </a:p>
        </p:txBody>
      </p:sp>
    </p:spTree>
    <p:extLst>
      <p:ext uri="{BB962C8B-B14F-4D97-AF65-F5344CB8AC3E}">
        <p14:creationId xmlns:p14="http://schemas.microsoft.com/office/powerpoint/2010/main" val="37509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4AEDC-3DA4-47E8-B5D0-8E1934F7CD47}"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E2D69-3C22-4DA6-B4DA-CA77AF6625AB}" type="slidenum">
              <a:rPr lang="en-US" smtClean="0"/>
              <a:t>‹#›</a:t>
            </a:fld>
            <a:endParaRPr lang="en-US"/>
          </a:p>
        </p:txBody>
      </p:sp>
    </p:spTree>
    <p:extLst>
      <p:ext uri="{BB962C8B-B14F-4D97-AF65-F5344CB8AC3E}">
        <p14:creationId xmlns:p14="http://schemas.microsoft.com/office/powerpoint/2010/main" val="1894004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4AEDC-3DA4-47E8-B5D0-8E1934F7CD47}"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E2D69-3C22-4DA6-B4DA-CA77AF6625AB}" type="slidenum">
              <a:rPr lang="en-US" smtClean="0"/>
              <a:t>‹#›</a:t>
            </a:fld>
            <a:endParaRPr lang="en-US"/>
          </a:p>
        </p:txBody>
      </p:sp>
    </p:spTree>
    <p:extLst>
      <p:ext uri="{BB962C8B-B14F-4D97-AF65-F5344CB8AC3E}">
        <p14:creationId xmlns:p14="http://schemas.microsoft.com/office/powerpoint/2010/main" val="53709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4AEDC-3DA4-47E8-B5D0-8E1934F7CD47}" type="datetimeFigureOut">
              <a:rPr lang="en-US" smtClean="0"/>
              <a:t>8/16/2018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E2D69-3C22-4DA6-B4DA-CA77AF6625AB}" type="slidenum">
              <a:rPr lang="en-US" smtClean="0"/>
              <a:t>‹#›</a:t>
            </a:fld>
            <a:endParaRPr lang="en-US"/>
          </a:p>
        </p:txBody>
      </p:sp>
    </p:spTree>
    <p:extLst>
      <p:ext uri="{BB962C8B-B14F-4D97-AF65-F5344CB8AC3E}">
        <p14:creationId xmlns:p14="http://schemas.microsoft.com/office/powerpoint/2010/main" val="2363982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hathamnc.org/publichealth"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399" y="1632398"/>
            <a:ext cx="10148553" cy="1905000"/>
          </a:xfrm>
        </p:spPr>
        <p:txBody>
          <a:bodyPr>
            <a:noAutofit/>
          </a:bodyPr>
          <a:lstStyle/>
          <a:p>
            <a:pPr eaLnBrk="1" hangingPunct="1"/>
            <a:r>
              <a:rPr lang="en-US" sz="8000" b="1" dirty="0">
                <a:solidFill>
                  <a:srgbClr val="ED0F8E"/>
                </a:solidFill>
              </a:rPr>
              <a:t>Ovulation, Menstruation, and Conception</a:t>
            </a:r>
          </a:p>
        </p:txBody>
      </p:sp>
      <p:sp>
        <p:nvSpPr>
          <p:cNvPr id="5" name="Rectangle 3"/>
          <p:cNvSpPr txBox="1">
            <a:spLocks noChangeArrowheads="1"/>
          </p:cNvSpPr>
          <p:nvPr/>
        </p:nvSpPr>
        <p:spPr bwMode="auto">
          <a:xfrm>
            <a:off x="2045595" y="3537398"/>
            <a:ext cx="83058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lnSpc>
                <a:spcPct val="80000"/>
              </a:lnSpc>
              <a:spcBef>
                <a:spcPct val="20000"/>
              </a:spcBef>
              <a:defRPr/>
            </a:pPr>
            <a:r>
              <a:rPr lang="en-US" sz="2400" dirty="0">
                <a:solidFill>
                  <a:schemeClr val="tx1">
                    <a:tint val="75000"/>
                  </a:schemeClr>
                </a:solidFill>
                <a:latin typeface="Arial" panose="020B0604020202020204" pitchFamily="34" charset="0"/>
                <a:cs typeface="Arial" pitchFamily="34" charset="0"/>
              </a:rPr>
              <a:t>This presentation adapted for use in Chatham County </a:t>
            </a:r>
            <a:r>
              <a:rPr lang="en-US" sz="2400" dirty="0" smtClean="0">
                <a:solidFill>
                  <a:schemeClr val="tx1">
                    <a:tint val="75000"/>
                  </a:schemeClr>
                </a:solidFill>
                <a:latin typeface="Arial" panose="020B0604020202020204" pitchFamily="34" charset="0"/>
                <a:cs typeface="Arial" pitchFamily="34" charset="0"/>
              </a:rPr>
              <a:t>Schools </a:t>
            </a:r>
            <a:r>
              <a:rPr lang="en-US" sz="2400" dirty="0">
                <a:solidFill>
                  <a:schemeClr val="tx1">
                    <a:tint val="75000"/>
                  </a:schemeClr>
                </a:solidFill>
                <a:latin typeface="Arial" panose="020B0604020202020204" pitchFamily="34" charset="0"/>
                <a:cs typeface="Arial" pitchFamily="34" charset="0"/>
              </a:rPr>
              <a:t>by the Chatham County Public Health Department from</a:t>
            </a:r>
            <a:r>
              <a:rPr lang="en-US" sz="2400" i="1" dirty="0">
                <a:solidFill>
                  <a:schemeClr val="tx1">
                    <a:tint val="75000"/>
                  </a:schemeClr>
                </a:solidFill>
                <a:latin typeface="Arial" pitchFamily="34" charset="0"/>
                <a:cs typeface="Arial" pitchFamily="34" charset="0"/>
              </a:rPr>
              <a:t> “Successfully Teaching Middle and High School Health” </a:t>
            </a:r>
            <a:r>
              <a:rPr lang="en-US" sz="2400" dirty="0">
                <a:solidFill>
                  <a:schemeClr val="tx1">
                    <a:tint val="75000"/>
                  </a:schemeClr>
                </a:solidFill>
                <a:latin typeface="Arial" pitchFamily="34" charset="0"/>
                <a:cs typeface="Arial" pitchFamily="34" charset="0"/>
              </a:rPr>
              <a:t>developed by the North Carolina School Health Training Center.  </a:t>
            </a:r>
            <a:endParaRPr lang="en-US" sz="3200" dirty="0">
              <a:solidFill>
                <a:schemeClr val="tx1">
                  <a:tint val="75000"/>
                </a:schemeClr>
              </a:solidFill>
            </a:endParaRPr>
          </a:p>
          <a:p>
            <a:pPr algn="ctr" fontAlgn="base">
              <a:lnSpc>
                <a:spcPct val="80000"/>
              </a:lnSpc>
              <a:spcBef>
                <a:spcPct val="20000"/>
              </a:spcBef>
              <a:spcAft>
                <a:spcPct val="0"/>
              </a:spcAft>
              <a:defRPr/>
            </a:pPr>
            <a:endParaRPr lang="en-US" sz="2800" dirty="0">
              <a:solidFill>
                <a:schemeClr val="tx1">
                  <a:tint val="75000"/>
                </a:schemeClr>
              </a:solidFill>
              <a:latin typeface="+mj-lt"/>
            </a:endParaRPr>
          </a:p>
          <a:p>
            <a:pPr algn="ctr" fontAlgn="base">
              <a:lnSpc>
                <a:spcPct val="80000"/>
              </a:lnSpc>
              <a:spcBef>
                <a:spcPct val="20000"/>
              </a:spcBef>
              <a:spcAft>
                <a:spcPct val="0"/>
              </a:spcAft>
              <a:defRPr/>
            </a:pPr>
            <a:endParaRPr lang="en-US" sz="2800" dirty="0">
              <a:solidFill>
                <a:schemeClr val="tx1">
                  <a:tint val="75000"/>
                </a:schemeClr>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257" y="4868214"/>
            <a:ext cx="1913060" cy="1704953"/>
          </a:xfrm>
          <a:prstGeom prst="rect">
            <a:avLst/>
          </a:prstGeom>
        </p:spPr>
      </p:pic>
      <p:sp>
        <p:nvSpPr>
          <p:cNvPr id="6" name="TextBox 5"/>
          <p:cNvSpPr txBox="1"/>
          <p:nvPr/>
        </p:nvSpPr>
        <p:spPr>
          <a:xfrm>
            <a:off x="2665927" y="6049947"/>
            <a:ext cx="8667481" cy="523220"/>
          </a:xfrm>
          <a:prstGeom prst="rect">
            <a:avLst/>
          </a:prstGeom>
          <a:noFill/>
        </p:spPr>
        <p:txBody>
          <a:bodyPr wrap="square" rtlCol="0">
            <a:spAutoFit/>
          </a:bodyPr>
          <a:lstStyle/>
          <a:p>
            <a:pPr algn="ctr"/>
            <a:r>
              <a:rPr lang="en-US" sz="1400" b="1" dirty="0">
                <a:solidFill>
                  <a:schemeClr val="bg1">
                    <a:lumMod val="50000"/>
                  </a:schemeClr>
                </a:solidFill>
              </a:rPr>
              <a:t>Leading the Charge to a Healthier Chatham. </a:t>
            </a:r>
            <a:endParaRPr lang="en-US" sz="1400" dirty="0">
              <a:solidFill>
                <a:schemeClr val="bg1">
                  <a:lumMod val="50000"/>
                </a:schemeClr>
              </a:solidFill>
            </a:endParaRPr>
          </a:p>
          <a:p>
            <a:pPr algn="ctr"/>
            <a:r>
              <a:rPr lang="en-US" sz="1400" dirty="0">
                <a:solidFill>
                  <a:schemeClr val="bg1">
                    <a:lumMod val="50000"/>
                  </a:schemeClr>
                </a:solidFill>
              </a:rPr>
              <a:t>Chatham County Public Health Department • L. Layton Long, Health Director  •  </a:t>
            </a:r>
            <a:r>
              <a:rPr lang="en-US" sz="1400" i="1" u="sng" dirty="0" smtClean="0">
                <a:solidFill>
                  <a:schemeClr val="bg1">
                    <a:lumMod val="50000"/>
                  </a:schemeClr>
                </a:solidFill>
                <a:hlinkClick r:id="rId4"/>
              </a:rPr>
              <a:t>www.chathamnc.org/publichealth</a:t>
            </a:r>
            <a:endParaRPr lang="en-US" dirty="0">
              <a:solidFill>
                <a:schemeClr val="bg1">
                  <a:lumMod val="50000"/>
                </a:schemeClr>
              </a:solidFill>
            </a:endParaRPr>
          </a:p>
        </p:txBody>
      </p:sp>
    </p:spTree>
    <p:extLst>
      <p:ext uri="{BB962C8B-B14F-4D97-AF65-F5344CB8AC3E}">
        <p14:creationId xmlns:p14="http://schemas.microsoft.com/office/powerpoint/2010/main" val="3986700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866900" y="303212"/>
            <a:ext cx="8458200" cy="5486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Why talk about these together?</a:t>
            </a:r>
          </a:p>
        </p:txBody>
      </p:sp>
    </p:spTree>
    <p:extLst>
      <p:ext uri="{BB962C8B-B14F-4D97-AF65-F5344CB8AC3E}">
        <p14:creationId xmlns:p14="http://schemas.microsoft.com/office/powerpoint/2010/main" val="4271275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200" y="76200"/>
            <a:ext cx="3657600" cy="9144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Ovulation</a:t>
            </a:r>
          </a:p>
        </p:txBody>
      </p:sp>
      <p:sp>
        <p:nvSpPr>
          <p:cNvPr id="7" name="Rectangle 6"/>
          <p:cNvSpPr/>
          <p:nvPr/>
        </p:nvSpPr>
        <p:spPr>
          <a:xfrm>
            <a:off x="6705600" y="5010150"/>
            <a:ext cx="3657600" cy="9144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Menstruation</a:t>
            </a:r>
          </a:p>
        </p:txBody>
      </p:sp>
      <p:sp>
        <p:nvSpPr>
          <p:cNvPr id="8" name="Rectangle 7"/>
          <p:cNvSpPr/>
          <p:nvPr/>
        </p:nvSpPr>
        <p:spPr>
          <a:xfrm>
            <a:off x="1752600" y="5010150"/>
            <a:ext cx="3657600" cy="9144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Conception</a:t>
            </a:r>
          </a:p>
        </p:txBody>
      </p:sp>
      <p:grpSp>
        <p:nvGrpSpPr>
          <p:cNvPr id="10245" name="Group 96"/>
          <p:cNvGrpSpPr>
            <a:grpSpLocks/>
          </p:cNvGrpSpPr>
          <p:nvPr/>
        </p:nvGrpSpPr>
        <p:grpSpPr bwMode="auto">
          <a:xfrm>
            <a:off x="4267200" y="1493839"/>
            <a:ext cx="3657600" cy="1254125"/>
            <a:chOff x="2743200" y="1371600"/>
            <a:chExt cx="3657600" cy="1254443"/>
          </a:xfrm>
        </p:grpSpPr>
        <p:sp>
          <p:nvSpPr>
            <p:cNvPr id="10255" name="TextBox 38"/>
            <p:cNvSpPr txBox="1">
              <a:spLocks noChangeArrowheads="1"/>
            </p:cNvSpPr>
            <p:nvPr/>
          </p:nvSpPr>
          <p:spPr bwMode="auto">
            <a:xfrm>
              <a:off x="2743200" y="1371600"/>
              <a:ext cx="3657600" cy="892552"/>
            </a:xfrm>
            <a:prstGeom prst="rect">
              <a:avLst/>
            </a:prstGeom>
            <a:noFill/>
            <a:ln w="9525">
              <a:noFill/>
              <a:miter lim="800000"/>
              <a:headEnd/>
              <a:tailEnd/>
            </a:ln>
          </p:spPr>
          <p:txBody>
            <a:bodyPr>
              <a:spAutoFit/>
            </a:bodyPr>
            <a:lstStyle/>
            <a:p>
              <a:pPr algn="ctr"/>
              <a:r>
                <a:rPr lang="en-US" sz="2600" b="1"/>
                <a:t>Has the women had sexual intercourse? </a:t>
              </a:r>
            </a:p>
          </p:txBody>
        </p:sp>
        <p:sp>
          <p:nvSpPr>
            <p:cNvPr id="10256" name="TextBox 57"/>
            <p:cNvSpPr txBox="1">
              <a:spLocks noChangeArrowheads="1"/>
            </p:cNvSpPr>
            <p:nvPr/>
          </p:nvSpPr>
          <p:spPr bwMode="auto">
            <a:xfrm>
              <a:off x="2743200" y="2133600"/>
              <a:ext cx="914400" cy="492443"/>
            </a:xfrm>
            <a:prstGeom prst="rect">
              <a:avLst/>
            </a:prstGeom>
            <a:noFill/>
            <a:ln w="9525">
              <a:noFill/>
              <a:miter lim="800000"/>
              <a:headEnd/>
              <a:tailEnd/>
            </a:ln>
          </p:spPr>
          <p:txBody>
            <a:bodyPr>
              <a:spAutoFit/>
            </a:bodyPr>
            <a:lstStyle/>
            <a:p>
              <a:r>
                <a:rPr lang="en-US" sz="2600"/>
                <a:t>Yes</a:t>
              </a:r>
            </a:p>
          </p:txBody>
        </p:sp>
        <p:sp>
          <p:nvSpPr>
            <p:cNvPr id="10257" name="TextBox 58"/>
            <p:cNvSpPr txBox="1">
              <a:spLocks noChangeArrowheads="1"/>
            </p:cNvSpPr>
            <p:nvPr/>
          </p:nvSpPr>
          <p:spPr bwMode="auto">
            <a:xfrm>
              <a:off x="5486400" y="2133600"/>
              <a:ext cx="914400" cy="492443"/>
            </a:xfrm>
            <a:prstGeom prst="rect">
              <a:avLst/>
            </a:prstGeom>
            <a:noFill/>
            <a:ln w="9525">
              <a:noFill/>
              <a:miter lim="800000"/>
              <a:headEnd/>
              <a:tailEnd/>
            </a:ln>
          </p:spPr>
          <p:txBody>
            <a:bodyPr>
              <a:spAutoFit/>
            </a:bodyPr>
            <a:lstStyle/>
            <a:p>
              <a:pPr algn="r"/>
              <a:r>
                <a:rPr lang="en-US" sz="2600"/>
                <a:t>No</a:t>
              </a:r>
            </a:p>
          </p:txBody>
        </p:sp>
      </p:grpSp>
      <p:grpSp>
        <p:nvGrpSpPr>
          <p:cNvPr id="10246" name="Group 95"/>
          <p:cNvGrpSpPr>
            <a:grpSpLocks/>
          </p:cNvGrpSpPr>
          <p:nvPr/>
        </p:nvGrpSpPr>
        <p:grpSpPr bwMode="auto">
          <a:xfrm>
            <a:off x="1828800" y="3252789"/>
            <a:ext cx="3733800" cy="1254125"/>
            <a:chOff x="304800" y="3276600"/>
            <a:chExt cx="3733800" cy="1254443"/>
          </a:xfrm>
        </p:grpSpPr>
        <p:sp>
          <p:nvSpPr>
            <p:cNvPr id="10252" name="TextBox 39"/>
            <p:cNvSpPr txBox="1">
              <a:spLocks noChangeArrowheads="1"/>
            </p:cNvSpPr>
            <p:nvPr/>
          </p:nvSpPr>
          <p:spPr bwMode="auto">
            <a:xfrm>
              <a:off x="304800" y="3276600"/>
              <a:ext cx="3657600" cy="892552"/>
            </a:xfrm>
            <a:prstGeom prst="rect">
              <a:avLst/>
            </a:prstGeom>
            <a:noFill/>
            <a:ln w="9525">
              <a:noFill/>
              <a:miter lim="800000"/>
              <a:headEnd/>
              <a:tailEnd/>
            </a:ln>
          </p:spPr>
          <p:txBody>
            <a:bodyPr>
              <a:spAutoFit/>
            </a:bodyPr>
            <a:lstStyle/>
            <a:p>
              <a:pPr algn="ctr"/>
              <a:r>
                <a:rPr lang="en-US" sz="2600" b="1"/>
                <a:t>Did the ovum join with a sperm?</a:t>
              </a:r>
            </a:p>
          </p:txBody>
        </p:sp>
        <p:sp>
          <p:nvSpPr>
            <p:cNvPr id="10253" name="TextBox 75"/>
            <p:cNvSpPr txBox="1">
              <a:spLocks noChangeArrowheads="1"/>
            </p:cNvSpPr>
            <p:nvPr/>
          </p:nvSpPr>
          <p:spPr bwMode="auto">
            <a:xfrm>
              <a:off x="381000" y="4038600"/>
              <a:ext cx="914400" cy="492443"/>
            </a:xfrm>
            <a:prstGeom prst="rect">
              <a:avLst/>
            </a:prstGeom>
            <a:noFill/>
            <a:ln w="9525">
              <a:noFill/>
              <a:miter lim="800000"/>
              <a:headEnd/>
              <a:tailEnd/>
            </a:ln>
          </p:spPr>
          <p:txBody>
            <a:bodyPr>
              <a:spAutoFit/>
            </a:bodyPr>
            <a:lstStyle/>
            <a:p>
              <a:r>
                <a:rPr lang="en-US" sz="2600"/>
                <a:t>Yes</a:t>
              </a:r>
            </a:p>
          </p:txBody>
        </p:sp>
        <p:sp>
          <p:nvSpPr>
            <p:cNvPr id="10254" name="TextBox 76"/>
            <p:cNvSpPr txBox="1">
              <a:spLocks noChangeArrowheads="1"/>
            </p:cNvSpPr>
            <p:nvPr/>
          </p:nvSpPr>
          <p:spPr bwMode="auto">
            <a:xfrm>
              <a:off x="3124200" y="4038600"/>
              <a:ext cx="914400" cy="492443"/>
            </a:xfrm>
            <a:prstGeom prst="rect">
              <a:avLst/>
            </a:prstGeom>
            <a:noFill/>
            <a:ln w="9525">
              <a:noFill/>
              <a:miter lim="800000"/>
              <a:headEnd/>
              <a:tailEnd/>
            </a:ln>
          </p:spPr>
          <p:txBody>
            <a:bodyPr>
              <a:spAutoFit/>
            </a:bodyPr>
            <a:lstStyle/>
            <a:p>
              <a:r>
                <a:rPr lang="en-US" sz="2600"/>
                <a:t>No</a:t>
              </a:r>
            </a:p>
          </p:txBody>
        </p:sp>
      </p:grpSp>
      <p:cxnSp>
        <p:nvCxnSpPr>
          <p:cNvPr id="79" name="Straight Arrow Connector 78"/>
          <p:cNvCxnSpPr>
            <a:stCxn id="4" idx="2"/>
            <a:endCxn id="10255" idx="0"/>
          </p:cNvCxnSpPr>
          <p:nvPr/>
        </p:nvCxnSpPr>
        <p:spPr>
          <a:xfrm>
            <a:off x="6096000" y="990600"/>
            <a:ext cx="0" cy="50323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0256" idx="2"/>
            <a:endCxn id="10252" idx="0"/>
          </p:cNvCxnSpPr>
          <p:nvPr/>
        </p:nvCxnSpPr>
        <p:spPr>
          <a:xfrm flipH="1">
            <a:off x="3657600" y="2747964"/>
            <a:ext cx="1066800" cy="5048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0253" idx="2"/>
            <a:endCxn id="8" idx="0"/>
          </p:cNvCxnSpPr>
          <p:nvPr/>
        </p:nvCxnSpPr>
        <p:spPr>
          <a:xfrm>
            <a:off x="2362200" y="4506914"/>
            <a:ext cx="1219200" cy="50323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0257" idx="2"/>
            <a:endCxn id="7" idx="0"/>
          </p:cNvCxnSpPr>
          <p:nvPr/>
        </p:nvCxnSpPr>
        <p:spPr>
          <a:xfrm>
            <a:off x="7467600" y="2747964"/>
            <a:ext cx="1066800" cy="22621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0254" idx="2"/>
            <a:endCxn id="7" idx="0"/>
          </p:cNvCxnSpPr>
          <p:nvPr/>
        </p:nvCxnSpPr>
        <p:spPr>
          <a:xfrm>
            <a:off x="5105400" y="4506914"/>
            <a:ext cx="3429000" cy="50323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915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200" y="76200"/>
            <a:ext cx="3657600" cy="9144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Ovulation</a:t>
            </a:r>
          </a:p>
        </p:txBody>
      </p:sp>
      <p:sp>
        <p:nvSpPr>
          <p:cNvPr id="8" name="Rectangle 7"/>
          <p:cNvSpPr/>
          <p:nvPr/>
        </p:nvSpPr>
        <p:spPr>
          <a:xfrm>
            <a:off x="1752600" y="5010150"/>
            <a:ext cx="3657600" cy="9144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Conception</a:t>
            </a:r>
          </a:p>
        </p:txBody>
      </p:sp>
      <p:sp>
        <p:nvSpPr>
          <p:cNvPr id="39" name="TextBox 38"/>
          <p:cNvSpPr txBox="1">
            <a:spLocks noChangeArrowheads="1"/>
          </p:cNvSpPr>
          <p:nvPr/>
        </p:nvSpPr>
        <p:spPr bwMode="auto">
          <a:xfrm>
            <a:off x="4267200" y="1493839"/>
            <a:ext cx="3657600" cy="892175"/>
          </a:xfrm>
          <a:prstGeom prst="rect">
            <a:avLst/>
          </a:prstGeom>
          <a:noFill/>
          <a:ln w="9525">
            <a:noFill/>
            <a:miter lim="800000"/>
            <a:headEnd/>
            <a:tailEnd/>
          </a:ln>
        </p:spPr>
        <p:txBody>
          <a:bodyPr>
            <a:spAutoFit/>
          </a:bodyPr>
          <a:lstStyle/>
          <a:p>
            <a:pPr algn="ctr"/>
            <a:r>
              <a:rPr lang="en-US" sz="2600" b="1"/>
              <a:t>Has the women had sexual intercourse? </a:t>
            </a:r>
          </a:p>
        </p:txBody>
      </p:sp>
      <p:sp>
        <p:nvSpPr>
          <p:cNvPr id="58" name="TextBox 57"/>
          <p:cNvSpPr txBox="1">
            <a:spLocks noChangeArrowheads="1"/>
          </p:cNvSpPr>
          <p:nvPr/>
        </p:nvSpPr>
        <p:spPr bwMode="auto">
          <a:xfrm>
            <a:off x="4267200" y="2255839"/>
            <a:ext cx="914400" cy="492125"/>
          </a:xfrm>
          <a:prstGeom prst="rect">
            <a:avLst/>
          </a:prstGeom>
          <a:noFill/>
          <a:ln w="9525">
            <a:noFill/>
            <a:miter lim="800000"/>
            <a:headEnd/>
            <a:tailEnd/>
          </a:ln>
        </p:spPr>
        <p:txBody>
          <a:bodyPr>
            <a:spAutoFit/>
          </a:bodyPr>
          <a:lstStyle/>
          <a:p>
            <a:r>
              <a:rPr lang="en-US" sz="2600"/>
              <a:t>Yes</a:t>
            </a:r>
          </a:p>
        </p:txBody>
      </p:sp>
      <p:sp>
        <p:nvSpPr>
          <p:cNvPr id="40" name="TextBox 39"/>
          <p:cNvSpPr txBox="1">
            <a:spLocks noChangeArrowheads="1"/>
          </p:cNvSpPr>
          <p:nvPr/>
        </p:nvSpPr>
        <p:spPr bwMode="auto">
          <a:xfrm>
            <a:off x="1828800" y="3252789"/>
            <a:ext cx="3657600" cy="892175"/>
          </a:xfrm>
          <a:prstGeom prst="rect">
            <a:avLst/>
          </a:prstGeom>
          <a:noFill/>
          <a:ln w="9525">
            <a:noFill/>
            <a:miter lim="800000"/>
            <a:headEnd/>
            <a:tailEnd/>
          </a:ln>
        </p:spPr>
        <p:txBody>
          <a:bodyPr>
            <a:spAutoFit/>
          </a:bodyPr>
          <a:lstStyle/>
          <a:p>
            <a:pPr algn="ctr"/>
            <a:r>
              <a:rPr lang="en-US" sz="2600" b="1"/>
              <a:t>Did the ovum join with a sperm?</a:t>
            </a:r>
          </a:p>
        </p:txBody>
      </p:sp>
      <p:sp>
        <p:nvSpPr>
          <p:cNvPr id="76" name="TextBox 75"/>
          <p:cNvSpPr txBox="1">
            <a:spLocks noChangeArrowheads="1"/>
          </p:cNvSpPr>
          <p:nvPr/>
        </p:nvSpPr>
        <p:spPr bwMode="auto">
          <a:xfrm>
            <a:off x="1905000" y="4014789"/>
            <a:ext cx="914400" cy="492125"/>
          </a:xfrm>
          <a:prstGeom prst="rect">
            <a:avLst/>
          </a:prstGeom>
          <a:noFill/>
          <a:ln w="9525">
            <a:noFill/>
            <a:miter lim="800000"/>
            <a:headEnd/>
            <a:tailEnd/>
          </a:ln>
        </p:spPr>
        <p:txBody>
          <a:bodyPr>
            <a:spAutoFit/>
          </a:bodyPr>
          <a:lstStyle/>
          <a:p>
            <a:r>
              <a:rPr lang="en-US" sz="2600"/>
              <a:t>Yes</a:t>
            </a:r>
          </a:p>
        </p:txBody>
      </p:sp>
      <p:sp>
        <p:nvSpPr>
          <p:cNvPr id="77" name="TextBox 76"/>
          <p:cNvSpPr txBox="1">
            <a:spLocks noChangeArrowheads="1"/>
          </p:cNvSpPr>
          <p:nvPr/>
        </p:nvSpPr>
        <p:spPr bwMode="auto">
          <a:xfrm>
            <a:off x="4648200" y="4014789"/>
            <a:ext cx="914400" cy="492125"/>
          </a:xfrm>
          <a:prstGeom prst="rect">
            <a:avLst/>
          </a:prstGeom>
          <a:noFill/>
          <a:ln w="9525">
            <a:noFill/>
            <a:miter lim="800000"/>
            <a:headEnd/>
            <a:tailEnd/>
          </a:ln>
        </p:spPr>
        <p:txBody>
          <a:bodyPr>
            <a:spAutoFit/>
          </a:bodyPr>
          <a:lstStyle/>
          <a:p>
            <a:r>
              <a:rPr lang="en-US" sz="2600"/>
              <a:t>No</a:t>
            </a:r>
          </a:p>
        </p:txBody>
      </p:sp>
      <p:cxnSp>
        <p:nvCxnSpPr>
          <p:cNvPr id="79" name="Straight Arrow Connector 78"/>
          <p:cNvCxnSpPr>
            <a:stCxn id="4" idx="2"/>
            <a:endCxn id="39" idx="0"/>
          </p:cNvCxnSpPr>
          <p:nvPr/>
        </p:nvCxnSpPr>
        <p:spPr>
          <a:xfrm>
            <a:off x="6096000" y="990600"/>
            <a:ext cx="0" cy="50323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8" idx="2"/>
            <a:endCxn id="40" idx="0"/>
          </p:cNvCxnSpPr>
          <p:nvPr/>
        </p:nvCxnSpPr>
        <p:spPr>
          <a:xfrm flipH="1">
            <a:off x="3657600" y="2747964"/>
            <a:ext cx="1066800" cy="5048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6" idx="2"/>
            <a:endCxn id="8" idx="0"/>
          </p:cNvCxnSpPr>
          <p:nvPr/>
        </p:nvCxnSpPr>
        <p:spPr>
          <a:xfrm>
            <a:off x="2362200" y="4506914"/>
            <a:ext cx="1219200" cy="50323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7010400" y="2255839"/>
            <a:ext cx="914400" cy="492125"/>
          </a:xfrm>
          <a:prstGeom prst="rect">
            <a:avLst/>
          </a:prstGeom>
          <a:noFill/>
          <a:ln w="9525">
            <a:noFill/>
            <a:miter lim="800000"/>
            <a:headEnd/>
            <a:tailEnd/>
          </a:ln>
        </p:spPr>
        <p:txBody>
          <a:bodyPr>
            <a:spAutoFit/>
          </a:bodyPr>
          <a:lstStyle/>
          <a:p>
            <a:pPr algn="r"/>
            <a:r>
              <a:rPr lang="en-US" sz="2600"/>
              <a:t>No</a:t>
            </a:r>
          </a:p>
        </p:txBody>
      </p:sp>
      <p:sp>
        <p:nvSpPr>
          <p:cNvPr id="20" name="Rectangle 19"/>
          <p:cNvSpPr/>
          <p:nvPr/>
        </p:nvSpPr>
        <p:spPr>
          <a:xfrm>
            <a:off x="6705600" y="5010150"/>
            <a:ext cx="3657600" cy="9144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Menstruation</a:t>
            </a:r>
          </a:p>
        </p:txBody>
      </p:sp>
      <p:cxnSp>
        <p:nvCxnSpPr>
          <p:cNvPr id="21" name="Straight Arrow Connector 20"/>
          <p:cNvCxnSpPr>
            <a:endCxn id="20" idx="0"/>
          </p:cNvCxnSpPr>
          <p:nvPr/>
        </p:nvCxnSpPr>
        <p:spPr>
          <a:xfrm>
            <a:off x="5105400" y="4506914"/>
            <a:ext cx="3429000" cy="50323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712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4"/>
                                        </p:tgtEl>
                                        <p:attrNameLst>
                                          <p:attrName>style.color</p:attrName>
                                        </p:attrNameLst>
                                      </p:cBhvr>
                                      <p:to>
                                        <a:schemeClr val="bg1"/>
                                      </p:to>
                                    </p:animClr>
                                    <p:animClr clrSpc="rgb" dir="cw">
                                      <p:cBhvr>
                                        <p:cTn id="7" dur="250" autoRev="1" fill="hold"/>
                                        <p:tgtEl>
                                          <p:spTgt spid="4"/>
                                        </p:tgtEl>
                                        <p:attrNameLst>
                                          <p:attrName>fillcolor</p:attrName>
                                        </p:attrNameLst>
                                      </p:cBhvr>
                                      <p:to>
                                        <a:schemeClr val="bg1"/>
                                      </p:to>
                                    </p:animClr>
                                    <p:set>
                                      <p:cBhvr>
                                        <p:cTn id="8" dur="250" autoRev="1" fill="hold"/>
                                        <p:tgtEl>
                                          <p:spTgt spid="4"/>
                                        </p:tgtEl>
                                        <p:attrNameLst>
                                          <p:attrName>fill.type</p:attrName>
                                        </p:attrNameLst>
                                      </p:cBhvr>
                                      <p:to>
                                        <p:strVal val="solid"/>
                                      </p:to>
                                    </p:set>
                                    <p:set>
                                      <p:cBhvr>
                                        <p:cTn id="9" dur="250" autoRev="1" fill="hold"/>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 presetClass="emph" presetSubtype="1" grpId="1" nodeType="clickEffect">
                                  <p:stCondLst>
                                    <p:cond delay="0"/>
                                  </p:stCondLst>
                                  <p:childTnLst>
                                    <p:set>
                                      <p:cBhvr override="childStyle">
                                        <p:cTn id="21" dur="indefinite"/>
                                        <p:tgtEl>
                                          <p:spTgt spid="58"/>
                                        </p:tgtEl>
                                        <p:attrNameLst>
                                          <p:attrName>style.fontStyle</p:attrName>
                                        </p:attrNameLst>
                                      </p:cBhvr>
                                      <p:to>
                                        <p:strVal val="normal"/>
                                      </p:to>
                                    </p:set>
                                    <p:set>
                                      <p:cBhvr override="childStyle">
                                        <p:cTn id="22" dur="indefinite"/>
                                        <p:tgtEl>
                                          <p:spTgt spid="58"/>
                                        </p:tgtEl>
                                        <p:attrNameLst>
                                          <p:attrName>style.fontWeight</p:attrName>
                                        </p:attrNameLst>
                                      </p:cBhvr>
                                      <p:to>
                                        <p:strVal val="bold"/>
                                      </p:to>
                                    </p:set>
                                    <p:set>
                                      <p:cBhvr override="childStyle">
                                        <p:cTn id="23" dur="indefinite"/>
                                        <p:tgtEl>
                                          <p:spTgt spid="58"/>
                                        </p:tgtEl>
                                        <p:attrNameLst>
                                          <p:attrName>style.textDecorationUnderline</p:attrName>
                                        </p:attrNameLst>
                                      </p:cBhvr>
                                      <p:to>
                                        <p:strVal val="fals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2" nodeType="clickEffect">
                                  <p:stCondLst>
                                    <p:cond delay="0"/>
                                  </p:stCondLst>
                                  <p:childTnLst>
                                    <p:set>
                                      <p:cBhvr>
                                        <p:cTn id="27" dur="1" fill="hold">
                                          <p:stCondLst>
                                            <p:cond delay="0"/>
                                          </p:stCondLst>
                                        </p:cTn>
                                        <p:tgtEl>
                                          <p:spTgt spid="5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 presetClass="emph" presetSubtype="1" grpId="1" nodeType="clickEffect">
                                  <p:stCondLst>
                                    <p:cond delay="0"/>
                                  </p:stCondLst>
                                  <p:childTnLst>
                                    <p:set>
                                      <p:cBhvr override="childStyle">
                                        <p:cTn id="39" dur="indefinite"/>
                                        <p:tgtEl>
                                          <p:spTgt spid="76"/>
                                        </p:tgtEl>
                                        <p:attrNameLst>
                                          <p:attrName>style.fontStyle</p:attrName>
                                        </p:attrNameLst>
                                      </p:cBhvr>
                                      <p:to>
                                        <p:strVal val="normal"/>
                                      </p:to>
                                    </p:set>
                                    <p:set>
                                      <p:cBhvr override="childStyle">
                                        <p:cTn id="40" dur="indefinite"/>
                                        <p:tgtEl>
                                          <p:spTgt spid="76"/>
                                        </p:tgtEl>
                                        <p:attrNameLst>
                                          <p:attrName>style.fontWeight</p:attrName>
                                        </p:attrNameLst>
                                      </p:cBhvr>
                                      <p:to>
                                        <p:strVal val="bold"/>
                                      </p:to>
                                    </p:set>
                                    <p:set>
                                      <p:cBhvr override="childStyle">
                                        <p:cTn id="41" dur="indefinite"/>
                                        <p:tgtEl>
                                          <p:spTgt spid="76"/>
                                        </p:tgtEl>
                                        <p:attrNameLst>
                                          <p:attrName>style.textDecorationUnderline</p:attrName>
                                        </p:attrNameLst>
                                      </p:cBhvr>
                                      <p:to>
                                        <p:strVal val="fals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85"/>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8"/>
                                        </p:tgtEl>
                                        <p:attrNameLst>
                                          <p:attrName>style.visibility</p:attrName>
                                        </p:attrNameLst>
                                      </p:cBhvr>
                                      <p:to>
                                        <p:strVal val="hidden"/>
                                      </p:to>
                                    </p:set>
                                  </p:childTnLst>
                                </p:cTn>
                              </p:par>
                              <p:par>
                                <p:cTn id="54" presetID="5" presetClass="emph" presetSubtype="0" grpId="2" nodeType="withEffect">
                                  <p:stCondLst>
                                    <p:cond delay="0"/>
                                  </p:stCondLst>
                                  <p:childTnLst>
                                    <p:set>
                                      <p:cBhvr override="childStyle">
                                        <p:cTn id="55" dur="indefinite"/>
                                        <p:tgtEl>
                                          <p:spTgt spid="76"/>
                                        </p:tgtEl>
                                        <p:attrNameLst>
                                          <p:attrName>style.fontStyle</p:attrName>
                                        </p:attrNameLst>
                                      </p:cBhvr>
                                      <p:to>
                                        <p:strVal val="normal"/>
                                      </p:to>
                                    </p:set>
                                    <p:set>
                                      <p:cBhvr override="childStyle">
                                        <p:cTn id="56" dur="indefinite"/>
                                        <p:tgtEl>
                                          <p:spTgt spid="76"/>
                                        </p:tgtEl>
                                        <p:attrNameLst>
                                          <p:attrName>style.fontWeight</p:attrName>
                                        </p:attrNameLst>
                                      </p:cBhvr>
                                      <p:to>
                                        <p:strVal val="normal"/>
                                      </p:to>
                                    </p:set>
                                    <p:set>
                                      <p:cBhvr override="childStyle">
                                        <p:cTn id="57" dur="indefinite"/>
                                        <p:tgtEl>
                                          <p:spTgt spid="76"/>
                                        </p:tgtEl>
                                        <p:attrNameLst>
                                          <p:attrName>style.textDecorationUnderline</p:attrName>
                                        </p:attrNameLst>
                                      </p:cBhvr>
                                      <p:to>
                                        <p:strVal val="false"/>
                                      </p:to>
                                    </p:set>
                                  </p:childTnLst>
                                </p:cTn>
                              </p:par>
                            </p:childTnLst>
                          </p:cTn>
                        </p:par>
                      </p:childTnLst>
                    </p:cTn>
                  </p:par>
                  <p:par>
                    <p:cTn id="58" fill="hold">
                      <p:stCondLst>
                        <p:cond delay="indefinite"/>
                      </p:stCondLst>
                      <p:childTnLst>
                        <p:par>
                          <p:cTn id="59" fill="hold">
                            <p:stCondLst>
                              <p:cond delay="0"/>
                            </p:stCondLst>
                            <p:childTnLst>
                              <p:par>
                                <p:cTn id="60" presetID="5" presetClass="emph" presetSubtype="1" grpId="1" nodeType="clickEffect">
                                  <p:stCondLst>
                                    <p:cond delay="0"/>
                                  </p:stCondLst>
                                  <p:childTnLst>
                                    <p:set>
                                      <p:cBhvr override="childStyle">
                                        <p:cTn id="61" dur="indefinite"/>
                                        <p:tgtEl>
                                          <p:spTgt spid="77"/>
                                        </p:tgtEl>
                                        <p:attrNameLst>
                                          <p:attrName>style.fontStyle</p:attrName>
                                        </p:attrNameLst>
                                      </p:cBhvr>
                                      <p:to>
                                        <p:strVal val="normal"/>
                                      </p:to>
                                    </p:set>
                                    <p:set>
                                      <p:cBhvr override="childStyle">
                                        <p:cTn id="62" dur="indefinite"/>
                                        <p:tgtEl>
                                          <p:spTgt spid="77"/>
                                        </p:tgtEl>
                                        <p:attrNameLst>
                                          <p:attrName>style.fontWeight</p:attrName>
                                        </p:attrNameLst>
                                      </p:cBhvr>
                                      <p:to>
                                        <p:strVal val="bold"/>
                                      </p:to>
                                    </p:set>
                                    <p:set>
                                      <p:cBhvr override="childStyle">
                                        <p:cTn id="63" dur="indefinite"/>
                                        <p:tgtEl>
                                          <p:spTgt spid="77"/>
                                        </p:tgtEl>
                                        <p:attrNameLst>
                                          <p:attrName>style.textDecorationUnderline</p:attrName>
                                        </p:attrNameLst>
                                      </p:cBhvr>
                                      <p:to>
                                        <p:strVal val="fals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animBg="1"/>
      <p:bldP spid="39" grpId="0"/>
      <p:bldP spid="58" grpId="0"/>
      <p:bldP spid="58" grpId="1"/>
      <p:bldP spid="58" grpId="2"/>
      <p:bldP spid="40" grpId="0"/>
      <p:bldP spid="76" grpId="0"/>
      <p:bldP spid="76" grpId="1"/>
      <p:bldP spid="76" grpId="2"/>
      <p:bldP spid="77" grpId="0"/>
      <p:bldP spid="77" grpId="1"/>
      <p:bldP spid="19"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200" y="76200"/>
            <a:ext cx="3657600" cy="9144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Ovulation</a:t>
            </a:r>
          </a:p>
        </p:txBody>
      </p:sp>
      <p:sp>
        <p:nvSpPr>
          <p:cNvPr id="39" name="TextBox 38"/>
          <p:cNvSpPr txBox="1">
            <a:spLocks noChangeArrowheads="1"/>
          </p:cNvSpPr>
          <p:nvPr/>
        </p:nvSpPr>
        <p:spPr bwMode="auto">
          <a:xfrm>
            <a:off x="4267200" y="1493839"/>
            <a:ext cx="3657600" cy="892175"/>
          </a:xfrm>
          <a:prstGeom prst="rect">
            <a:avLst/>
          </a:prstGeom>
          <a:noFill/>
          <a:ln w="9525">
            <a:noFill/>
            <a:miter lim="800000"/>
            <a:headEnd/>
            <a:tailEnd/>
          </a:ln>
        </p:spPr>
        <p:txBody>
          <a:bodyPr>
            <a:spAutoFit/>
          </a:bodyPr>
          <a:lstStyle/>
          <a:p>
            <a:pPr algn="ctr"/>
            <a:r>
              <a:rPr lang="en-US" sz="2600" b="1"/>
              <a:t>Has the women had sexual intercourse? </a:t>
            </a:r>
          </a:p>
        </p:txBody>
      </p:sp>
      <p:sp>
        <p:nvSpPr>
          <p:cNvPr id="58" name="TextBox 57"/>
          <p:cNvSpPr txBox="1">
            <a:spLocks noChangeArrowheads="1"/>
          </p:cNvSpPr>
          <p:nvPr/>
        </p:nvSpPr>
        <p:spPr bwMode="auto">
          <a:xfrm>
            <a:off x="4267200" y="2255839"/>
            <a:ext cx="914400" cy="492125"/>
          </a:xfrm>
          <a:prstGeom prst="rect">
            <a:avLst/>
          </a:prstGeom>
          <a:noFill/>
          <a:ln w="9525">
            <a:noFill/>
            <a:miter lim="800000"/>
            <a:headEnd/>
            <a:tailEnd/>
          </a:ln>
        </p:spPr>
        <p:txBody>
          <a:bodyPr>
            <a:spAutoFit/>
          </a:bodyPr>
          <a:lstStyle/>
          <a:p>
            <a:r>
              <a:rPr lang="en-US" sz="2600"/>
              <a:t>Yes</a:t>
            </a:r>
          </a:p>
        </p:txBody>
      </p:sp>
      <p:cxnSp>
        <p:nvCxnSpPr>
          <p:cNvPr id="79" name="Straight Arrow Connector 78"/>
          <p:cNvCxnSpPr>
            <a:stCxn id="4" idx="2"/>
            <a:endCxn id="39" idx="0"/>
          </p:cNvCxnSpPr>
          <p:nvPr/>
        </p:nvCxnSpPr>
        <p:spPr>
          <a:xfrm>
            <a:off x="6096000" y="990600"/>
            <a:ext cx="0" cy="50323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7010400" y="2255839"/>
            <a:ext cx="914400" cy="492125"/>
          </a:xfrm>
          <a:prstGeom prst="rect">
            <a:avLst/>
          </a:prstGeom>
          <a:noFill/>
          <a:ln w="9525">
            <a:noFill/>
            <a:miter lim="800000"/>
            <a:headEnd/>
            <a:tailEnd/>
          </a:ln>
        </p:spPr>
        <p:txBody>
          <a:bodyPr>
            <a:spAutoFit/>
          </a:bodyPr>
          <a:lstStyle/>
          <a:p>
            <a:pPr algn="r"/>
            <a:r>
              <a:rPr lang="en-US" sz="2600"/>
              <a:t>No</a:t>
            </a:r>
          </a:p>
        </p:txBody>
      </p:sp>
      <p:sp>
        <p:nvSpPr>
          <p:cNvPr id="20" name="Rectangle 19"/>
          <p:cNvSpPr/>
          <p:nvPr/>
        </p:nvSpPr>
        <p:spPr>
          <a:xfrm>
            <a:off x="6705600" y="5010150"/>
            <a:ext cx="3657600" cy="9144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Menstruation</a:t>
            </a:r>
          </a:p>
        </p:txBody>
      </p:sp>
      <p:cxnSp>
        <p:nvCxnSpPr>
          <p:cNvPr id="21" name="Straight Arrow Connector 20"/>
          <p:cNvCxnSpPr>
            <a:stCxn id="19" idx="2"/>
            <a:endCxn id="20" idx="0"/>
          </p:cNvCxnSpPr>
          <p:nvPr/>
        </p:nvCxnSpPr>
        <p:spPr>
          <a:xfrm>
            <a:off x="7467600" y="2747964"/>
            <a:ext cx="1066800" cy="22621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923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4"/>
                                        </p:tgtEl>
                                        <p:attrNameLst>
                                          <p:attrName>style.color</p:attrName>
                                        </p:attrNameLst>
                                      </p:cBhvr>
                                      <p:to>
                                        <a:schemeClr val="bg1"/>
                                      </p:to>
                                    </p:animClr>
                                    <p:animClr clrSpc="rgb" dir="cw">
                                      <p:cBhvr>
                                        <p:cTn id="7" dur="250" autoRev="1" fill="hold"/>
                                        <p:tgtEl>
                                          <p:spTgt spid="4"/>
                                        </p:tgtEl>
                                        <p:attrNameLst>
                                          <p:attrName>fillcolor</p:attrName>
                                        </p:attrNameLst>
                                      </p:cBhvr>
                                      <p:to>
                                        <a:schemeClr val="bg1"/>
                                      </p:to>
                                    </p:animClr>
                                    <p:set>
                                      <p:cBhvr>
                                        <p:cTn id="8" dur="250" autoRev="1" fill="hold"/>
                                        <p:tgtEl>
                                          <p:spTgt spid="4"/>
                                        </p:tgtEl>
                                        <p:attrNameLst>
                                          <p:attrName>fill.type</p:attrName>
                                        </p:attrNameLst>
                                      </p:cBhvr>
                                      <p:to>
                                        <p:strVal val="solid"/>
                                      </p:to>
                                    </p:set>
                                    <p:set>
                                      <p:cBhvr>
                                        <p:cTn id="9" dur="250" autoRev="1" fill="hold"/>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 presetClass="emph" presetSubtype="1" grpId="1" nodeType="clickEffect">
                                  <p:stCondLst>
                                    <p:cond delay="0"/>
                                  </p:stCondLst>
                                  <p:childTnLst>
                                    <p:set>
                                      <p:cBhvr override="childStyle">
                                        <p:cTn id="21" dur="indefinite"/>
                                        <p:tgtEl>
                                          <p:spTgt spid="19"/>
                                        </p:tgtEl>
                                        <p:attrNameLst>
                                          <p:attrName>style.fontStyle</p:attrName>
                                        </p:attrNameLst>
                                      </p:cBhvr>
                                      <p:to>
                                        <p:strVal val="normal"/>
                                      </p:to>
                                    </p:set>
                                    <p:set>
                                      <p:cBhvr override="childStyle">
                                        <p:cTn id="22" dur="indefinite"/>
                                        <p:tgtEl>
                                          <p:spTgt spid="19"/>
                                        </p:tgtEl>
                                        <p:attrNameLst>
                                          <p:attrName>style.fontWeight</p:attrName>
                                        </p:attrNameLst>
                                      </p:cBhvr>
                                      <p:to>
                                        <p:strVal val="bold"/>
                                      </p:to>
                                    </p:set>
                                    <p:set>
                                      <p:cBhvr override="childStyle">
                                        <p:cTn id="23" dur="indefinite"/>
                                        <p:tgtEl>
                                          <p:spTgt spid="19"/>
                                        </p:tgtEl>
                                        <p:attrNameLst>
                                          <p:attrName>style.textDecorationUnderline</p:attrName>
                                        </p:attrNameLst>
                                      </p:cBhvr>
                                      <p:to>
                                        <p:strVal val="fals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9" grpId="0"/>
      <p:bldP spid="58" grpId="0"/>
      <p:bldP spid="19" grpId="0"/>
      <p:bldP spid="19" grpId="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866900" y="303214"/>
            <a:ext cx="8458200" cy="6251575"/>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So what does it mean if conception occurs?</a:t>
            </a:r>
          </a:p>
        </p:txBody>
      </p:sp>
      <p:sp>
        <p:nvSpPr>
          <p:cNvPr id="3" name="Subtitle 2"/>
          <p:cNvSpPr txBox="1">
            <a:spLocks/>
          </p:cNvSpPr>
          <p:nvPr/>
        </p:nvSpPr>
        <p:spPr bwMode="auto">
          <a:xfrm>
            <a:off x="1676400" y="1143000"/>
            <a:ext cx="8839200" cy="1371600"/>
          </a:xfrm>
          <a:prstGeom prst="rect">
            <a:avLst/>
          </a:prstGeom>
          <a:noFill/>
          <a:ln w="9525">
            <a:noFill/>
            <a:miter lim="800000"/>
            <a:headEnd/>
            <a:tailEnd/>
          </a:ln>
        </p:spPr>
        <p:txBody>
          <a:bodyPr/>
          <a:lstStyle/>
          <a:p>
            <a:pPr marL="342900" indent="-342900" algn="ctr">
              <a:spcBef>
                <a:spcPct val="20000"/>
              </a:spcBef>
              <a:defRPr/>
            </a:pPr>
            <a:endParaRPr lang="en-US" sz="3600" dirty="0"/>
          </a:p>
        </p:txBody>
      </p:sp>
    </p:spTree>
    <p:extLst>
      <p:ext uri="{BB962C8B-B14F-4D97-AF65-F5344CB8AC3E}">
        <p14:creationId xmlns:p14="http://schemas.microsoft.com/office/powerpoint/2010/main" val="2115203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200" y="504825"/>
            <a:ext cx="3657600" cy="9144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Ovulation</a:t>
            </a:r>
          </a:p>
        </p:txBody>
      </p:sp>
      <p:sp>
        <p:nvSpPr>
          <p:cNvPr id="8" name="Rectangle 7"/>
          <p:cNvSpPr/>
          <p:nvPr/>
        </p:nvSpPr>
        <p:spPr>
          <a:xfrm>
            <a:off x="1752600" y="5438775"/>
            <a:ext cx="3657600" cy="9144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Conception</a:t>
            </a:r>
          </a:p>
        </p:txBody>
      </p:sp>
      <p:sp>
        <p:nvSpPr>
          <p:cNvPr id="15364" name="TextBox 38"/>
          <p:cNvSpPr txBox="1">
            <a:spLocks noChangeArrowheads="1"/>
          </p:cNvSpPr>
          <p:nvPr/>
        </p:nvSpPr>
        <p:spPr bwMode="auto">
          <a:xfrm>
            <a:off x="4267200" y="1922464"/>
            <a:ext cx="3657600" cy="892175"/>
          </a:xfrm>
          <a:prstGeom prst="rect">
            <a:avLst/>
          </a:prstGeom>
          <a:noFill/>
          <a:ln w="9525">
            <a:noFill/>
            <a:miter lim="800000"/>
            <a:headEnd/>
            <a:tailEnd/>
          </a:ln>
        </p:spPr>
        <p:txBody>
          <a:bodyPr>
            <a:spAutoFit/>
          </a:bodyPr>
          <a:lstStyle/>
          <a:p>
            <a:pPr algn="ctr"/>
            <a:r>
              <a:rPr lang="en-US" sz="2600" b="1"/>
              <a:t>Has the women had sexual intercourse? </a:t>
            </a:r>
          </a:p>
        </p:txBody>
      </p:sp>
      <p:sp>
        <p:nvSpPr>
          <p:cNvPr id="58" name="TextBox 57"/>
          <p:cNvSpPr txBox="1">
            <a:spLocks noChangeArrowheads="1"/>
          </p:cNvSpPr>
          <p:nvPr/>
        </p:nvSpPr>
        <p:spPr bwMode="auto">
          <a:xfrm>
            <a:off x="4267200" y="2684464"/>
            <a:ext cx="914400" cy="492125"/>
          </a:xfrm>
          <a:prstGeom prst="rect">
            <a:avLst/>
          </a:prstGeom>
          <a:noFill/>
          <a:ln w="9525">
            <a:noFill/>
            <a:miter lim="800000"/>
            <a:headEnd/>
            <a:tailEnd/>
          </a:ln>
        </p:spPr>
        <p:txBody>
          <a:bodyPr>
            <a:spAutoFit/>
          </a:bodyPr>
          <a:lstStyle/>
          <a:p>
            <a:r>
              <a:rPr lang="en-US" sz="2600" b="1"/>
              <a:t>Yes</a:t>
            </a:r>
          </a:p>
        </p:txBody>
      </p:sp>
      <p:sp>
        <p:nvSpPr>
          <p:cNvPr id="15366" name="TextBox 58"/>
          <p:cNvSpPr txBox="1">
            <a:spLocks noChangeArrowheads="1"/>
          </p:cNvSpPr>
          <p:nvPr/>
        </p:nvSpPr>
        <p:spPr bwMode="auto">
          <a:xfrm>
            <a:off x="7010400" y="2684464"/>
            <a:ext cx="914400" cy="492125"/>
          </a:xfrm>
          <a:prstGeom prst="rect">
            <a:avLst/>
          </a:prstGeom>
          <a:noFill/>
          <a:ln w="9525">
            <a:noFill/>
            <a:miter lim="800000"/>
            <a:headEnd/>
            <a:tailEnd/>
          </a:ln>
        </p:spPr>
        <p:txBody>
          <a:bodyPr>
            <a:spAutoFit/>
          </a:bodyPr>
          <a:lstStyle/>
          <a:p>
            <a:pPr algn="r"/>
            <a:r>
              <a:rPr lang="en-US" sz="2600"/>
              <a:t>No</a:t>
            </a:r>
          </a:p>
        </p:txBody>
      </p:sp>
      <p:sp>
        <p:nvSpPr>
          <p:cNvPr id="15367" name="TextBox 39"/>
          <p:cNvSpPr txBox="1">
            <a:spLocks noChangeArrowheads="1"/>
          </p:cNvSpPr>
          <p:nvPr/>
        </p:nvSpPr>
        <p:spPr bwMode="auto">
          <a:xfrm>
            <a:off x="1828800" y="3681414"/>
            <a:ext cx="3657600" cy="892175"/>
          </a:xfrm>
          <a:prstGeom prst="rect">
            <a:avLst/>
          </a:prstGeom>
          <a:noFill/>
          <a:ln w="9525">
            <a:noFill/>
            <a:miter lim="800000"/>
            <a:headEnd/>
            <a:tailEnd/>
          </a:ln>
        </p:spPr>
        <p:txBody>
          <a:bodyPr>
            <a:spAutoFit/>
          </a:bodyPr>
          <a:lstStyle/>
          <a:p>
            <a:pPr algn="ctr"/>
            <a:r>
              <a:rPr lang="en-US" sz="2600" b="1"/>
              <a:t>Did the ovum join with a sperm?</a:t>
            </a:r>
          </a:p>
        </p:txBody>
      </p:sp>
      <p:sp>
        <p:nvSpPr>
          <p:cNvPr id="76" name="TextBox 75"/>
          <p:cNvSpPr txBox="1">
            <a:spLocks noChangeArrowheads="1"/>
          </p:cNvSpPr>
          <p:nvPr/>
        </p:nvSpPr>
        <p:spPr bwMode="auto">
          <a:xfrm>
            <a:off x="1905000" y="4443414"/>
            <a:ext cx="914400" cy="492125"/>
          </a:xfrm>
          <a:prstGeom prst="rect">
            <a:avLst/>
          </a:prstGeom>
          <a:noFill/>
          <a:ln w="9525">
            <a:noFill/>
            <a:miter lim="800000"/>
            <a:headEnd/>
            <a:tailEnd/>
          </a:ln>
        </p:spPr>
        <p:txBody>
          <a:bodyPr>
            <a:spAutoFit/>
          </a:bodyPr>
          <a:lstStyle/>
          <a:p>
            <a:r>
              <a:rPr lang="en-US" sz="2600" b="1"/>
              <a:t>Yes</a:t>
            </a:r>
          </a:p>
        </p:txBody>
      </p:sp>
      <p:sp>
        <p:nvSpPr>
          <p:cNvPr id="15369" name="TextBox 76"/>
          <p:cNvSpPr txBox="1">
            <a:spLocks noChangeArrowheads="1"/>
          </p:cNvSpPr>
          <p:nvPr/>
        </p:nvSpPr>
        <p:spPr bwMode="auto">
          <a:xfrm>
            <a:off x="4648200" y="4443414"/>
            <a:ext cx="914400" cy="492125"/>
          </a:xfrm>
          <a:prstGeom prst="rect">
            <a:avLst/>
          </a:prstGeom>
          <a:noFill/>
          <a:ln w="9525">
            <a:noFill/>
            <a:miter lim="800000"/>
            <a:headEnd/>
            <a:tailEnd/>
          </a:ln>
        </p:spPr>
        <p:txBody>
          <a:bodyPr>
            <a:spAutoFit/>
          </a:bodyPr>
          <a:lstStyle/>
          <a:p>
            <a:r>
              <a:rPr lang="en-US" sz="2600"/>
              <a:t>No</a:t>
            </a:r>
          </a:p>
        </p:txBody>
      </p:sp>
      <p:cxnSp>
        <p:nvCxnSpPr>
          <p:cNvPr id="79" name="Straight Arrow Connector 78"/>
          <p:cNvCxnSpPr>
            <a:stCxn id="4" idx="2"/>
            <a:endCxn id="15364" idx="0"/>
          </p:cNvCxnSpPr>
          <p:nvPr/>
        </p:nvCxnSpPr>
        <p:spPr>
          <a:xfrm>
            <a:off x="6096000" y="1419225"/>
            <a:ext cx="0" cy="50323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8" idx="2"/>
            <a:endCxn id="15367" idx="0"/>
          </p:cNvCxnSpPr>
          <p:nvPr/>
        </p:nvCxnSpPr>
        <p:spPr>
          <a:xfrm flipH="1">
            <a:off x="3657600" y="3176589"/>
            <a:ext cx="1066800" cy="5048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6" idx="2"/>
            <a:endCxn id="8" idx="0"/>
          </p:cNvCxnSpPr>
          <p:nvPr/>
        </p:nvCxnSpPr>
        <p:spPr>
          <a:xfrm>
            <a:off x="2362200" y="4935539"/>
            <a:ext cx="1219200" cy="50323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05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8"/>
                                        </p:tgtEl>
                                      </p:cBhvr>
                                    </p:animEffect>
                                    <p:animScale>
                                      <p:cBhvr>
                                        <p:cTn id="7" dur="250" autoRev="1" fill="hold"/>
                                        <p:tgtEl>
                                          <p:spTgt spid="5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6"/>
                                        </p:tgtEl>
                                      </p:cBhvr>
                                    </p:animEffect>
                                    <p:animScale>
                                      <p:cBhvr>
                                        <p:cTn id="12" dur="250" autoRev="1" fill="hold"/>
                                        <p:tgtEl>
                                          <p:spTgt spid="7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8" grpId="0"/>
      <p:bldP spid="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icture 4"/>
          <p:cNvSpPr>
            <a:spLocks noChangeAspect="1" noChangeArrowheads="1"/>
          </p:cNvSpPr>
          <p:nvPr/>
        </p:nvSpPr>
        <p:spPr bwMode="auto">
          <a:xfrm>
            <a:off x="-2743200" y="1295400"/>
            <a:ext cx="4886325" cy="3695700"/>
          </a:xfrm>
          <a:prstGeom prst="rect">
            <a:avLst/>
          </a:prstGeom>
          <a:noFill/>
          <a:ln w="9525">
            <a:noFill/>
            <a:miter lim="800000"/>
            <a:headEnd/>
            <a:tailEnd/>
          </a:ln>
        </p:spPr>
        <p:txBody>
          <a:bodyPr/>
          <a:lstStyle/>
          <a:p>
            <a:endParaRPr lang="en-US"/>
          </a:p>
        </p:txBody>
      </p:sp>
      <p:pic>
        <p:nvPicPr>
          <p:cNvPr id="16387" name="Picture 5"/>
          <p:cNvPicPr>
            <a:picLocks noChangeAspect="1" noChangeArrowheads="1"/>
          </p:cNvPicPr>
          <p:nvPr/>
        </p:nvPicPr>
        <p:blipFill>
          <a:blip r:embed="rId3" cstate="print"/>
          <a:srcRect l="4800" t="5687" b="7109"/>
          <a:stretch>
            <a:fillRect/>
          </a:stretch>
        </p:blipFill>
        <p:spPr bwMode="auto">
          <a:xfrm>
            <a:off x="3977260" y="2438401"/>
            <a:ext cx="4237480" cy="3276600"/>
          </a:xfrm>
          <a:prstGeom prst="rect">
            <a:avLst/>
          </a:prstGeom>
          <a:noFill/>
          <a:ln w="38100">
            <a:solidFill>
              <a:srgbClr val="002060"/>
            </a:solidFill>
            <a:miter lim="800000"/>
            <a:headEnd/>
            <a:tailEnd/>
          </a:ln>
        </p:spPr>
      </p:pic>
      <p:sp>
        <p:nvSpPr>
          <p:cNvPr id="8" name="Title 1"/>
          <p:cNvSpPr txBox="1">
            <a:spLocks/>
          </p:cNvSpPr>
          <p:nvPr/>
        </p:nvSpPr>
        <p:spPr bwMode="auto">
          <a:xfrm>
            <a:off x="1866900" y="149225"/>
            <a:ext cx="8458200" cy="914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Conception</a:t>
            </a:r>
            <a:endParaRPr lang="en-US" sz="4400" b="1" dirty="0">
              <a:solidFill>
                <a:srgbClr val="FF9900"/>
              </a:solidFill>
              <a:effectLst>
                <a:outerShdw blurRad="38100" dist="38100" dir="2700000" algn="tl">
                  <a:srgbClr val="000000">
                    <a:alpha val="43137"/>
                  </a:srgbClr>
                </a:outerShdw>
              </a:effectLst>
              <a:latin typeface="+mj-lt"/>
              <a:ea typeface="+mj-ea"/>
              <a:cs typeface="+mj-cs"/>
            </a:endParaRPr>
          </a:p>
        </p:txBody>
      </p:sp>
      <p:cxnSp>
        <p:nvCxnSpPr>
          <p:cNvPr id="10" name="Straight Arrow Connector 9"/>
          <p:cNvCxnSpPr>
            <a:stCxn id="14" idx="0"/>
          </p:cNvCxnSpPr>
          <p:nvPr/>
        </p:nvCxnSpPr>
        <p:spPr>
          <a:xfrm flipH="1" flipV="1">
            <a:off x="8001000" y="3886200"/>
            <a:ext cx="1600200" cy="914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5" idx="2"/>
          </p:cNvCxnSpPr>
          <p:nvPr/>
        </p:nvCxnSpPr>
        <p:spPr>
          <a:xfrm>
            <a:off x="2895600" y="3999132"/>
            <a:ext cx="1371600" cy="649069"/>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05800" y="4800601"/>
            <a:ext cx="2590800" cy="646113"/>
          </a:xfrm>
          <a:prstGeom prst="rect">
            <a:avLst/>
          </a:prstGeom>
          <a:noFill/>
        </p:spPr>
        <p:txBody>
          <a:bodyPr>
            <a:spAutoFit/>
          </a:bodyPr>
          <a:lstStyle/>
          <a:p>
            <a:pPr>
              <a:defRPr/>
            </a:pPr>
            <a:r>
              <a:rPr lang="en-US" sz="3600" b="1" dirty="0">
                <a:latin typeface="+mj-lt"/>
                <a:cs typeface="Arial" charset="0"/>
              </a:rPr>
              <a:t>Fertilization</a:t>
            </a:r>
            <a:endParaRPr lang="en-US" sz="2000" b="1" dirty="0">
              <a:latin typeface="+mj-lt"/>
              <a:cs typeface="Arial" charset="0"/>
            </a:endParaRPr>
          </a:p>
        </p:txBody>
      </p:sp>
      <p:sp>
        <p:nvSpPr>
          <p:cNvPr id="15" name="TextBox 14"/>
          <p:cNvSpPr txBox="1"/>
          <p:nvPr/>
        </p:nvSpPr>
        <p:spPr>
          <a:xfrm>
            <a:off x="1524000" y="3352801"/>
            <a:ext cx="2743200" cy="646331"/>
          </a:xfrm>
          <a:prstGeom prst="rect">
            <a:avLst/>
          </a:prstGeom>
          <a:noFill/>
        </p:spPr>
        <p:txBody>
          <a:bodyPr wrap="square">
            <a:spAutoFit/>
          </a:bodyPr>
          <a:lstStyle/>
          <a:p>
            <a:pPr>
              <a:defRPr/>
            </a:pPr>
            <a:r>
              <a:rPr lang="en-US" sz="3600" b="1" dirty="0">
                <a:latin typeface="+mj-lt"/>
                <a:cs typeface="Arial" charset="0"/>
              </a:rPr>
              <a:t>Implantation</a:t>
            </a:r>
            <a:endParaRPr lang="en-US" sz="2000" b="1" dirty="0">
              <a:latin typeface="+mj-lt"/>
              <a:cs typeface="Arial" charset="0"/>
            </a:endParaRPr>
          </a:p>
        </p:txBody>
      </p:sp>
      <p:cxnSp>
        <p:nvCxnSpPr>
          <p:cNvPr id="16" name="Straight Arrow Connector 15"/>
          <p:cNvCxnSpPr>
            <a:stCxn id="18" idx="0"/>
          </p:cNvCxnSpPr>
          <p:nvPr/>
        </p:nvCxnSpPr>
        <p:spPr>
          <a:xfrm flipH="1" flipV="1">
            <a:off x="5029200" y="4953000"/>
            <a:ext cx="1866900" cy="11430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34000" y="6096001"/>
            <a:ext cx="3124200" cy="646113"/>
          </a:xfrm>
          <a:prstGeom prst="rect">
            <a:avLst/>
          </a:prstGeom>
          <a:noFill/>
        </p:spPr>
        <p:txBody>
          <a:bodyPr>
            <a:spAutoFit/>
          </a:bodyPr>
          <a:lstStyle/>
          <a:p>
            <a:pPr>
              <a:defRPr/>
            </a:pPr>
            <a:r>
              <a:rPr lang="en-US" sz="3600" b="1" dirty="0" err="1">
                <a:latin typeface="+mj-lt"/>
                <a:cs typeface="Arial" charset="0"/>
              </a:rPr>
              <a:t>Endometrium</a:t>
            </a:r>
            <a:endParaRPr lang="en-US" sz="2000" b="1" dirty="0">
              <a:latin typeface="+mj-lt"/>
              <a:cs typeface="Arial" charset="0"/>
            </a:endParaRPr>
          </a:p>
        </p:txBody>
      </p:sp>
      <p:sp>
        <p:nvSpPr>
          <p:cNvPr id="11" name="Subtitle 2"/>
          <p:cNvSpPr txBox="1">
            <a:spLocks/>
          </p:cNvSpPr>
          <p:nvPr/>
        </p:nvSpPr>
        <p:spPr bwMode="auto">
          <a:xfrm>
            <a:off x="1676400" y="1143000"/>
            <a:ext cx="8839200" cy="1371600"/>
          </a:xfrm>
          <a:prstGeom prst="rect">
            <a:avLst/>
          </a:prstGeom>
          <a:noFill/>
          <a:ln w="9525">
            <a:noFill/>
            <a:miter lim="800000"/>
            <a:headEnd/>
            <a:tailEnd/>
          </a:ln>
        </p:spPr>
        <p:txBody>
          <a:bodyPr/>
          <a:lstStyle/>
          <a:p>
            <a:pPr marL="342900" indent="-342900" algn="ctr">
              <a:spcBef>
                <a:spcPct val="20000"/>
              </a:spcBef>
              <a:defRPr/>
            </a:pPr>
            <a:r>
              <a:rPr lang="en-US" sz="3600" dirty="0"/>
              <a:t>   The joining of the ovum with a sperm cell, thus fertilizing the ovum</a:t>
            </a:r>
          </a:p>
        </p:txBody>
      </p:sp>
    </p:spTree>
    <p:extLst>
      <p:ext uri="{BB962C8B-B14F-4D97-AF65-F5344CB8AC3E}">
        <p14:creationId xmlns:p14="http://schemas.microsoft.com/office/powerpoint/2010/main" val="2449074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p:cNvPicPr>
          <p:nvPr/>
        </p:nvPicPr>
        <p:blipFill>
          <a:blip r:embed="rId3" cstate="print"/>
          <a:srcRect/>
          <a:stretch>
            <a:fillRect/>
          </a:stretch>
        </p:blipFill>
        <p:spPr bwMode="auto">
          <a:xfrm>
            <a:off x="6499226" y="2587625"/>
            <a:ext cx="4016375" cy="3663950"/>
          </a:xfrm>
          <a:prstGeom prst="rect">
            <a:avLst/>
          </a:prstGeom>
          <a:noFill/>
          <a:ln w="38100">
            <a:solidFill>
              <a:srgbClr val="660066"/>
            </a:solidFill>
            <a:miter lim="800000"/>
            <a:headEnd/>
            <a:tailEnd/>
          </a:ln>
        </p:spPr>
      </p:pic>
      <p:sp>
        <p:nvSpPr>
          <p:cNvPr id="5" name="Title 1"/>
          <p:cNvSpPr txBox="1">
            <a:spLocks/>
          </p:cNvSpPr>
          <p:nvPr/>
        </p:nvSpPr>
        <p:spPr bwMode="auto">
          <a:xfrm>
            <a:off x="1866900" y="149225"/>
            <a:ext cx="8458200" cy="914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Pregnancy </a:t>
            </a:r>
            <a:endParaRPr lang="en-US" sz="4400" b="1" dirty="0">
              <a:solidFill>
                <a:srgbClr val="FF9900"/>
              </a:solidFill>
              <a:effectLst>
                <a:outerShdw blurRad="38100" dist="38100" dir="2700000" algn="tl">
                  <a:srgbClr val="000000">
                    <a:alpha val="43137"/>
                  </a:srgbClr>
                </a:outerShdw>
              </a:effectLst>
              <a:latin typeface="+mj-lt"/>
              <a:ea typeface="+mj-ea"/>
              <a:cs typeface="+mj-cs"/>
            </a:endParaRPr>
          </a:p>
        </p:txBody>
      </p:sp>
      <p:sp>
        <p:nvSpPr>
          <p:cNvPr id="8" name="Subtitle 2"/>
          <p:cNvSpPr txBox="1">
            <a:spLocks/>
          </p:cNvSpPr>
          <p:nvPr/>
        </p:nvSpPr>
        <p:spPr bwMode="auto">
          <a:xfrm>
            <a:off x="1676400" y="1143000"/>
            <a:ext cx="8839200" cy="1371600"/>
          </a:xfrm>
          <a:prstGeom prst="rect">
            <a:avLst/>
          </a:prstGeom>
          <a:noFill/>
          <a:ln w="9525">
            <a:noFill/>
            <a:miter lim="800000"/>
            <a:headEnd/>
            <a:tailEnd/>
          </a:ln>
        </p:spPr>
        <p:txBody>
          <a:bodyPr/>
          <a:lstStyle/>
          <a:p>
            <a:pPr marL="342900" indent="-342900" algn="ctr">
              <a:spcBef>
                <a:spcPct val="20000"/>
              </a:spcBef>
              <a:defRPr/>
            </a:pPr>
            <a:r>
              <a:rPr lang="en-US" sz="3600" dirty="0"/>
              <a:t>   </a:t>
            </a:r>
            <a:r>
              <a:rPr lang="en-US" sz="3600" dirty="0">
                <a:latin typeface="+mj-lt"/>
              </a:rPr>
              <a:t>The condition of having a </a:t>
            </a:r>
            <a:r>
              <a:rPr lang="en-US" sz="3600" dirty="0">
                <a:latin typeface="+mj-lt"/>
                <a:cs typeface="Arial" charset="0"/>
              </a:rPr>
              <a:t>developing child within the body, follow conception.</a:t>
            </a:r>
            <a:endParaRPr lang="en-US" sz="3600" dirty="0">
              <a:latin typeface="+mj-lt"/>
            </a:endParaRPr>
          </a:p>
        </p:txBody>
      </p:sp>
      <p:sp>
        <p:nvSpPr>
          <p:cNvPr id="9" name="Content Placeholder 2"/>
          <p:cNvSpPr txBox="1">
            <a:spLocks/>
          </p:cNvSpPr>
          <p:nvPr/>
        </p:nvSpPr>
        <p:spPr bwMode="auto">
          <a:xfrm>
            <a:off x="1524000" y="2362200"/>
            <a:ext cx="4953000" cy="4114800"/>
          </a:xfrm>
          <a:prstGeom prst="rect">
            <a:avLst/>
          </a:prstGeom>
          <a:noFill/>
          <a:ln w="9525">
            <a:noFill/>
            <a:miter lim="800000"/>
            <a:headEnd/>
            <a:tailEnd/>
          </a:ln>
        </p:spPr>
        <p:txBody>
          <a:bodyPr/>
          <a:lstStyle/>
          <a:p>
            <a:pPr marL="342900" indent="-342900">
              <a:spcBef>
                <a:spcPct val="20000"/>
              </a:spcBef>
              <a:buFont typeface="Arial" pitchFamily="34" charset="0"/>
              <a:buChar char="•"/>
              <a:defRPr/>
            </a:pPr>
            <a:r>
              <a:rPr lang="en-US" sz="3000" dirty="0"/>
              <a:t>A baby growing in the uterus, is called a fetus</a:t>
            </a:r>
          </a:p>
          <a:p>
            <a:pPr marL="342900" indent="-342900">
              <a:spcBef>
                <a:spcPct val="20000"/>
              </a:spcBef>
              <a:buFont typeface="Arial" pitchFamily="34" charset="0"/>
              <a:buChar char="•"/>
              <a:defRPr/>
            </a:pPr>
            <a:r>
              <a:rPr lang="en-US" sz="3000" dirty="0"/>
              <a:t>From conception to birth, pregnancy takes about 40 weeks (9 months)</a:t>
            </a:r>
          </a:p>
          <a:p>
            <a:pPr marL="342900" indent="-342900">
              <a:spcBef>
                <a:spcPct val="20000"/>
              </a:spcBef>
              <a:buFont typeface="Arial" pitchFamily="34" charset="0"/>
              <a:buChar char="•"/>
              <a:defRPr/>
            </a:pPr>
            <a:r>
              <a:rPr lang="en-US" sz="3000" dirty="0"/>
              <a:t>Very important that the mother take care of herself and baby during this time</a:t>
            </a:r>
          </a:p>
        </p:txBody>
      </p:sp>
    </p:spTree>
    <p:extLst>
      <p:ext uri="{BB962C8B-B14F-4D97-AF65-F5344CB8AC3E}">
        <p14:creationId xmlns:p14="http://schemas.microsoft.com/office/powerpoint/2010/main" val="192570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2362200" y="2362200"/>
            <a:ext cx="7620000" cy="2514600"/>
          </a:xfrm>
          <a:prstGeom prst="rect">
            <a:avLst/>
          </a:prstGeom>
          <a:noFill/>
          <a:ln w="9525">
            <a:noFill/>
            <a:miter lim="800000"/>
            <a:headEnd/>
            <a:tailEnd/>
          </a:ln>
        </p:spPr>
        <p:txBody>
          <a:bodyPr anchor="ctr"/>
          <a:lstStyle/>
          <a:p>
            <a:pPr algn="ctr">
              <a:defRPr/>
            </a:pPr>
            <a:r>
              <a:rPr lang="en-US" sz="8000" i="1" dirty="0">
                <a:latin typeface="Aharoni" pitchFamily="2" charset="-79"/>
                <a:ea typeface="+mj-ea"/>
                <a:cs typeface="Aharoni" pitchFamily="2" charset="-79"/>
              </a:rPr>
              <a:t>Questions</a:t>
            </a:r>
          </a:p>
        </p:txBody>
      </p:sp>
      <p:sp>
        <p:nvSpPr>
          <p:cNvPr id="13" name="Title 1"/>
          <p:cNvSpPr txBox="1">
            <a:spLocks/>
          </p:cNvSpPr>
          <p:nvPr/>
        </p:nvSpPr>
        <p:spPr bwMode="auto">
          <a:xfrm>
            <a:off x="9372600" y="12192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75000"/>
                  </a:schemeClr>
                </a:solidFill>
                <a:latin typeface="Cooper Black" pitchFamily="18" charset="0"/>
                <a:ea typeface="+mj-ea"/>
                <a:cs typeface="Aharoni" pitchFamily="2" charset="-79"/>
              </a:rPr>
              <a:t>?</a:t>
            </a:r>
            <a:endParaRPr lang="en-US" sz="2400" dirty="0">
              <a:solidFill>
                <a:schemeClr val="accent6">
                  <a:lumMod val="75000"/>
                </a:schemeClr>
              </a:solidFill>
              <a:latin typeface="Cooper Black" pitchFamily="18" charset="0"/>
              <a:ea typeface="+mj-ea"/>
              <a:cs typeface="Aharoni" pitchFamily="2" charset="-79"/>
            </a:endParaRPr>
          </a:p>
        </p:txBody>
      </p:sp>
      <p:sp>
        <p:nvSpPr>
          <p:cNvPr id="14" name="Title 1"/>
          <p:cNvSpPr txBox="1">
            <a:spLocks/>
          </p:cNvSpPr>
          <p:nvPr/>
        </p:nvSpPr>
        <p:spPr bwMode="auto">
          <a:xfrm rot="1040135">
            <a:off x="2133600" y="48768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50000"/>
                  </a:schemeClr>
                </a:solidFill>
                <a:latin typeface="Algerian" pitchFamily="82" charset="0"/>
                <a:ea typeface="+mj-ea"/>
                <a:cs typeface="Aharoni" pitchFamily="2" charset="-79"/>
              </a:rPr>
              <a:t>?</a:t>
            </a:r>
            <a:endParaRPr lang="en-US" sz="2400" dirty="0">
              <a:solidFill>
                <a:schemeClr val="accent6">
                  <a:lumMod val="50000"/>
                </a:schemeClr>
              </a:solidFill>
              <a:latin typeface="Algerian" pitchFamily="82" charset="0"/>
              <a:ea typeface="+mj-ea"/>
              <a:cs typeface="Aharoni" pitchFamily="2" charset="-79"/>
            </a:endParaRPr>
          </a:p>
        </p:txBody>
      </p:sp>
      <p:sp>
        <p:nvSpPr>
          <p:cNvPr id="15" name="Title 1"/>
          <p:cNvSpPr txBox="1">
            <a:spLocks/>
          </p:cNvSpPr>
          <p:nvPr/>
        </p:nvSpPr>
        <p:spPr bwMode="auto">
          <a:xfrm rot="559864">
            <a:off x="7924800" y="480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60000"/>
                    <a:lumOff val="40000"/>
                  </a:schemeClr>
                </a:solidFill>
                <a:latin typeface="Aharoni" pitchFamily="2" charset="-79"/>
                <a:ea typeface="+mj-ea"/>
                <a:cs typeface="Aharoni" pitchFamily="2" charset="-79"/>
              </a:rPr>
              <a:t>?</a:t>
            </a:r>
            <a:endParaRPr lang="en-US" sz="3200" b="1" dirty="0">
              <a:solidFill>
                <a:schemeClr val="accent6">
                  <a:lumMod val="60000"/>
                  <a:lumOff val="40000"/>
                </a:schemeClr>
              </a:solidFill>
              <a:latin typeface="Aharoni" pitchFamily="2" charset="-79"/>
              <a:ea typeface="+mj-ea"/>
              <a:cs typeface="Aharoni" pitchFamily="2" charset="-79"/>
            </a:endParaRPr>
          </a:p>
        </p:txBody>
      </p:sp>
      <p:sp>
        <p:nvSpPr>
          <p:cNvPr id="16" name="Title 1"/>
          <p:cNvSpPr txBox="1">
            <a:spLocks/>
          </p:cNvSpPr>
          <p:nvPr/>
        </p:nvSpPr>
        <p:spPr bwMode="auto">
          <a:xfrm rot="20912862">
            <a:off x="3810000" y="6096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Bauhaus 93" pitchFamily="82" charset="0"/>
                <a:ea typeface="+mj-ea"/>
                <a:cs typeface="Aharoni" pitchFamily="2" charset="-79"/>
              </a:rPr>
              <a:t>?</a:t>
            </a:r>
            <a:endParaRPr lang="en-US" sz="2400" b="1" dirty="0">
              <a:solidFill>
                <a:schemeClr val="accent6">
                  <a:lumMod val="75000"/>
                </a:schemeClr>
              </a:solidFill>
              <a:latin typeface="Bauhaus 93" pitchFamily="82" charset="0"/>
              <a:ea typeface="+mj-ea"/>
              <a:cs typeface="Aharoni" pitchFamily="2" charset="-79"/>
            </a:endParaRPr>
          </a:p>
        </p:txBody>
      </p:sp>
      <p:sp>
        <p:nvSpPr>
          <p:cNvPr id="17" name="Title 1"/>
          <p:cNvSpPr txBox="1">
            <a:spLocks/>
          </p:cNvSpPr>
          <p:nvPr/>
        </p:nvSpPr>
        <p:spPr bwMode="auto">
          <a:xfrm>
            <a:off x="5715000" y="99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50000"/>
                  </a:schemeClr>
                </a:solidFill>
                <a:latin typeface="Brush Script MT" pitchFamily="66" charset="0"/>
                <a:cs typeface="Aharoni" pitchFamily="2" charset="-79"/>
              </a:rPr>
              <a:t>!</a:t>
            </a:r>
            <a:endParaRPr lang="en-US" sz="3200" b="1" dirty="0">
              <a:solidFill>
                <a:schemeClr val="accent6">
                  <a:lumMod val="50000"/>
                </a:schemeClr>
              </a:solidFill>
              <a:latin typeface="Brush Script MT" pitchFamily="66" charset="0"/>
              <a:cs typeface="Aharoni" pitchFamily="2" charset="-79"/>
            </a:endParaRPr>
          </a:p>
        </p:txBody>
      </p:sp>
      <p:sp>
        <p:nvSpPr>
          <p:cNvPr id="18" name="Title 1"/>
          <p:cNvSpPr txBox="1">
            <a:spLocks/>
          </p:cNvSpPr>
          <p:nvPr/>
        </p:nvSpPr>
        <p:spPr bwMode="auto">
          <a:xfrm>
            <a:off x="4419600" y="46482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Gungsuh" pitchFamily="18" charset="-127"/>
                <a:ea typeface="Gungsuh" pitchFamily="18" charset="-127"/>
                <a:cs typeface="Aharoni" pitchFamily="2" charset="-79"/>
              </a:rPr>
              <a:t>!</a:t>
            </a:r>
            <a:endParaRPr lang="en-US" sz="2400" b="1" dirty="0">
              <a:solidFill>
                <a:schemeClr val="accent6">
                  <a:lumMod val="75000"/>
                </a:schemeClr>
              </a:solidFill>
              <a:latin typeface="Gungsuh" pitchFamily="18" charset="-127"/>
              <a:ea typeface="Gungsuh" pitchFamily="18" charset="-127"/>
              <a:cs typeface="Aharoni" pitchFamily="2" charset="-79"/>
            </a:endParaRPr>
          </a:p>
        </p:txBody>
      </p:sp>
      <p:sp>
        <p:nvSpPr>
          <p:cNvPr id="19" name="Title 1"/>
          <p:cNvSpPr txBox="1">
            <a:spLocks/>
          </p:cNvSpPr>
          <p:nvPr/>
        </p:nvSpPr>
        <p:spPr bwMode="auto">
          <a:xfrm rot="20941541">
            <a:off x="2019300" y="2224088"/>
            <a:ext cx="1066800" cy="1295400"/>
          </a:xfrm>
          <a:prstGeom prst="rect">
            <a:avLst/>
          </a:prstGeom>
          <a:noFill/>
          <a:ln w="9525">
            <a:noFill/>
            <a:miter lim="800000"/>
            <a:headEnd/>
            <a:tailEnd/>
          </a:ln>
        </p:spPr>
        <p:txBody>
          <a:bodyPr anchor="ctr"/>
          <a:lstStyle/>
          <a:p>
            <a:pPr algn="ctr">
              <a:defRPr/>
            </a:pPr>
            <a:r>
              <a:rPr lang="en-US" sz="11500" dirty="0">
                <a:solidFill>
                  <a:schemeClr val="accent6">
                    <a:lumMod val="60000"/>
                    <a:lumOff val="40000"/>
                  </a:schemeClr>
                </a:solidFill>
                <a:latin typeface="Algerian" pitchFamily="82" charset="0"/>
                <a:cs typeface="Aharoni" pitchFamily="2" charset="-79"/>
              </a:rPr>
              <a:t>!</a:t>
            </a:r>
            <a:endParaRPr lang="en-US" sz="2800" dirty="0">
              <a:solidFill>
                <a:schemeClr val="accent6">
                  <a:lumMod val="60000"/>
                  <a:lumOff val="40000"/>
                </a:schemeClr>
              </a:solidFill>
              <a:latin typeface="Algerian" pitchFamily="82" charset="0"/>
              <a:cs typeface="Aharoni" pitchFamily="2" charset="-79"/>
            </a:endParaRPr>
          </a:p>
        </p:txBody>
      </p:sp>
      <p:sp>
        <p:nvSpPr>
          <p:cNvPr id="20" name="Title 1"/>
          <p:cNvSpPr txBox="1">
            <a:spLocks/>
          </p:cNvSpPr>
          <p:nvPr/>
        </p:nvSpPr>
        <p:spPr bwMode="auto">
          <a:xfrm>
            <a:off x="9067800" y="3352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50000"/>
                  </a:schemeClr>
                </a:solidFill>
                <a:latin typeface="Bauhaus 93" pitchFamily="82" charset="0"/>
                <a:cs typeface="Aharoni" pitchFamily="2" charset="-79"/>
              </a:rPr>
              <a:t>!</a:t>
            </a:r>
            <a:endParaRPr lang="en-US" sz="2400" b="1" dirty="0">
              <a:solidFill>
                <a:schemeClr val="accent6">
                  <a:lumMod val="50000"/>
                </a:schemeClr>
              </a:solidFill>
              <a:latin typeface="Bauhaus 93" pitchFamily="82" charset="0"/>
              <a:cs typeface="Aharoni" pitchFamily="2" charset="-79"/>
            </a:endParaRPr>
          </a:p>
        </p:txBody>
      </p:sp>
      <p:sp>
        <p:nvSpPr>
          <p:cNvPr id="21" name="Title 1"/>
          <p:cNvSpPr txBox="1">
            <a:spLocks/>
          </p:cNvSpPr>
          <p:nvPr/>
        </p:nvSpPr>
        <p:spPr bwMode="auto">
          <a:xfrm rot="21075487">
            <a:off x="8382000" y="304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60000"/>
                    <a:lumOff val="40000"/>
                  </a:schemeClr>
                </a:solidFill>
                <a:latin typeface="Aharoni" pitchFamily="2" charset="-79"/>
                <a:cs typeface="Aharoni" pitchFamily="2" charset="-79"/>
              </a:rPr>
              <a:t>!</a:t>
            </a:r>
            <a:endParaRPr lang="en-US" sz="2400" b="1" dirty="0">
              <a:solidFill>
                <a:schemeClr val="accent6">
                  <a:lumMod val="60000"/>
                  <a:lumOff val="40000"/>
                </a:schemeClr>
              </a:solidFill>
              <a:latin typeface="Aharoni" pitchFamily="2" charset="-79"/>
              <a:cs typeface="Aharoni" pitchFamily="2" charset="-79"/>
            </a:endParaRPr>
          </a:p>
        </p:txBody>
      </p:sp>
    </p:spTree>
    <p:extLst>
      <p:ext uri="{BB962C8B-B14F-4D97-AF65-F5344CB8AC3E}">
        <p14:creationId xmlns:p14="http://schemas.microsoft.com/office/powerpoint/2010/main" val="170078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866900" y="303213"/>
            <a:ext cx="8458200" cy="5486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What about twins?</a:t>
            </a:r>
          </a:p>
        </p:txBody>
      </p:sp>
    </p:spTree>
    <p:extLst>
      <p:ext uri="{BB962C8B-B14F-4D97-AF65-F5344CB8AC3E}">
        <p14:creationId xmlns:p14="http://schemas.microsoft.com/office/powerpoint/2010/main" val="644361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38300" y="152400"/>
            <a:ext cx="8915400" cy="914400"/>
          </a:xfrm>
          <a:prstGeom prst="rect">
            <a:avLst/>
          </a:prstGeom>
          <a:solidFill>
            <a:schemeClr val="accent6">
              <a:lumMod val="60000"/>
              <a:lumOff val="40000"/>
            </a:schemeClr>
          </a:solidFill>
          <a:ln w="38100">
            <a:solidFill>
              <a:schemeClr val="accent6">
                <a:lumMod val="75000"/>
              </a:schemeClr>
            </a:solidFill>
          </a:ln>
        </p:spPr>
        <p:txBody>
          <a:bodyPr anchor="ctr">
            <a:normAutofit fontScale="97500" lnSpcReduction="10000"/>
          </a:bodyPr>
          <a:lstStyle/>
          <a:p>
            <a:pPr algn="ctr">
              <a:defRPr/>
            </a:pPr>
            <a:r>
              <a:rPr lang="en-US" sz="5800" dirty="0">
                <a:latin typeface="Aharoni" pitchFamily="2" charset="-79"/>
                <a:ea typeface="+mj-ea"/>
                <a:cs typeface="Aharoni" pitchFamily="2" charset="-79"/>
              </a:rPr>
              <a:t>The Reproductive System</a:t>
            </a:r>
          </a:p>
        </p:txBody>
      </p:sp>
      <p:grpSp>
        <p:nvGrpSpPr>
          <p:cNvPr id="2" name="Group 7"/>
          <p:cNvGrpSpPr>
            <a:grpSpLocks/>
          </p:cNvGrpSpPr>
          <p:nvPr/>
        </p:nvGrpSpPr>
        <p:grpSpPr bwMode="auto">
          <a:xfrm>
            <a:off x="6391276" y="1752600"/>
            <a:ext cx="3686175" cy="4038600"/>
            <a:chOff x="533400" y="1447800"/>
            <a:chExt cx="3685032" cy="4038600"/>
          </a:xfrm>
        </p:grpSpPr>
        <p:pic>
          <p:nvPicPr>
            <p:cNvPr id="4098" name="Picture 3"/>
            <p:cNvPicPr>
              <a:picLocks noChangeAspect="1" noChangeArrowheads="1"/>
            </p:cNvPicPr>
            <p:nvPr/>
          </p:nvPicPr>
          <p:blipFill>
            <a:blip r:embed="rId3" cstate="print"/>
            <a:srcRect l="3117" t="9434" r="1853" b="1887"/>
            <a:stretch>
              <a:fillRect/>
            </a:stretch>
          </p:blipFill>
          <p:spPr bwMode="auto">
            <a:xfrm>
              <a:off x="547684" y="1828800"/>
              <a:ext cx="3656466" cy="3657600"/>
            </a:xfrm>
            <a:prstGeom prst="rect">
              <a:avLst/>
            </a:prstGeom>
            <a:noFill/>
            <a:ln w="38100">
              <a:solidFill>
                <a:schemeClr val="accent6">
                  <a:lumMod val="50000"/>
                </a:schemeClr>
              </a:solidFill>
              <a:miter lim="800000"/>
              <a:headEnd/>
              <a:tailEnd/>
            </a:ln>
          </p:spPr>
        </p:pic>
        <p:sp>
          <p:nvSpPr>
            <p:cNvPr id="6" name="Rectangle 5"/>
            <p:cNvSpPr/>
            <p:nvPr/>
          </p:nvSpPr>
          <p:spPr>
            <a:xfrm>
              <a:off x="533400" y="1447800"/>
              <a:ext cx="3685032" cy="381000"/>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b="1" dirty="0">
                  <a:latin typeface="Arial" charset="0"/>
                  <a:cs typeface="Arial" charset="0"/>
                </a:rPr>
                <a:t>Female</a:t>
              </a:r>
              <a:endParaRPr lang="en-US" dirty="0">
                <a:latin typeface="Arial" charset="0"/>
                <a:cs typeface="Arial" charset="0"/>
              </a:endParaRPr>
            </a:p>
          </p:txBody>
        </p:sp>
      </p:grpSp>
      <p:grpSp>
        <p:nvGrpSpPr>
          <p:cNvPr id="3" name="Group 8"/>
          <p:cNvGrpSpPr>
            <a:grpSpLocks/>
          </p:cNvGrpSpPr>
          <p:nvPr/>
        </p:nvGrpSpPr>
        <p:grpSpPr bwMode="auto">
          <a:xfrm>
            <a:off x="2114551" y="1752600"/>
            <a:ext cx="3686175" cy="4038600"/>
            <a:chOff x="4800600" y="1447800"/>
            <a:chExt cx="3685032" cy="4038600"/>
          </a:xfrm>
        </p:grpSpPr>
        <p:pic>
          <p:nvPicPr>
            <p:cNvPr id="4099" name="Picture 2"/>
            <p:cNvPicPr>
              <a:picLocks noChangeAspect="1" noChangeArrowheads="1"/>
            </p:cNvPicPr>
            <p:nvPr/>
          </p:nvPicPr>
          <p:blipFill>
            <a:blip r:embed="rId4" cstate="print"/>
            <a:srcRect l="6616" t="9434" r="6615" b="1887"/>
            <a:stretch>
              <a:fillRect/>
            </a:stretch>
          </p:blipFill>
          <p:spPr bwMode="auto">
            <a:xfrm>
              <a:off x="4814884" y="1828800"/>
              <a:ext cx="3656466" cy="3657600"/>
            </a:xfrm>
            <a:prstGeom prst="rect">
              <a:avLst/>
            </a:prstGeom>
            <a:noFill/>
            <a:ln w="38100">
              <a:solidFill>
                <a:schemeClr val="accent6">
                  <a:lumMod val="50000"/>
                </a:schemeClr>
              </a:solidFill>
              <a:miter lim="800000"/>
              <a:headEnd/>
              <a:tailEnd/>
            </a:ln>
          </p:spPr>
        </p:pic>
        <p:sp>
          <p:nvSpPr>
            <p:cNvPr id="7" name="Rectangle 6"/>
            <p:cNvSpPr/>
            <p:nvPr/>
          </p:nvSpPr>
          <p:spPr>
            <a:xfrm>
              <a:off x="4800600" y="1447800"/>
              <a:ext cx="3685032" cy="369888"/>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b="1" dirty="0">
                  <a:latin typeface="Arial" charset="0"/>
                  <a:cs typeface="Arial" charset="0"/>
                </a:rPr>
                <a:t>Male</a:t>
              </a:r>
              <a:endParaRPr lang="en-US" dirty="0">
                <a:latin typeface="Arial" charset="0"/>
                <a:cs typeface="Arial" charset="0"/>
              </a:endParaRPr>
            </a:p>
          </p:txBody>
        </p:sp>
      </p:grpSp>
    </p:spTree>
    <p:extLst>
      <p:ext uri="{BB962C8B-B14F-4D97-AF65-F5344CB8AC3E}">
        <p14:creationId xmlns:p14="http://schemas.microsoft.com/office/powerpoint/2010/main" val="205803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Group 20"/>
          <p:cNvGrpSpPr>
            <a:grpSpLocks/>
          </p:cNvGrpSpPr>
          <p:nvPr/>
        </p:nvGrpSpPr>
        <p:grpSpPr bwMode="auto">
          <a:xfrm>
            <a:off x="6475414" y="609600"/>
            <a:ext cx="3813175" cy="5638800"/>
            <a:chOff x="4951476" y="609600"/>
            <a:chExt cx="3813048" cy="5638800"/>
          </a:xfrm>
        </p:grpSpPr>
        <p:grpSp>
          <p:nvGrpSpPr>
            <p:cNvPr id="19465" name="Group 14"/>
            <p:cNvGrpSpPr>
              <a:grpSpLocks/>
            </p:cNvGrpSpPr>
            <p:nvPr/>
          </p:nvGrpSpPr>
          <p:grpSpPr bwMode="auto">
            <a:xfrm>
              <a:off x="4953000" y="609600"/>
              <a:ext cx="3810000" cy="3776472"/>
              <a:chOff x="2667000" y="1143000"/>
              <a:chExt cx="3810000" cy="3776472"/>
            </a:xfrm>
          </p:grpSpPr>
          <p:pic>
            <p:nvPicPr>
              <p:cNvPr id="19467" name="Picture 8"/>
              <p:cNvPicPr>
                <a:picLocks noChangeAspect="1"/>
              </p:cNvPicPr>
              <p:nvPr/>
            </p:nvPicPr>
            <p:blipFill>
              <a:blip r:embed="rId3" cstate="print"/>
              <a:srcRect l="6181" r="5869"/>
              <a:stretch>
                <a:fillRect/>
              </a:stretch>
            </p:blipFill>
            <p:spPr bwMode="auto">
              <a:xfrm>
                <a:off x="2667000" y="1828800"/>
                <a:ext cx="3810000" cy="3090672"/>
              </a:xfrm>
              <a:prstGeom prst="rect">
                <a:avLst/>
              </a:prstGeom>
              <a:noFill/>
              <a:ln w="38100">
                <a:solidFill>
                  <a:srgbClr val="002060"/>
                </a:solidFill>
                <a:miter lim="800000"/>
                <a:headEnd/>
                <a:tailEnd/>
              </a:ln>
            </p:spPr>
          </p:pic>
          <p:sp>
            <p:nvSpPr>
              <p:cNvPr id="13" name="Title 1"/>
              <p:cNvSpPr txBox="1">
                <a:spLocks/>
              </p:cNvSpPr>
              <p:nvPr/>
            </p:nvSpPr>
            <p:spPr bwMode="auto">
              <a:xfrm>
                <a:off x="2667063" y="1143000"/>
                <a:ext cx="3809873" cy="685800"/>
              </a:xfrm>
              <a:prstGeom prst="rect">
                <a:avLst/>
              </a:prstGeom>
              <a:solidFill>
                <a:schemeClr val="accent4"/>
              </a:solidFill>
              <a:ln w="38100">
                <a:solidFill>
                  <a:srgbClr val="002060"/>
                </a:solidFill>
                <a:miter lim="800000"/>
                <a:headEnd/>
                <a:tailEnd/>
              </a:ln>
            </p:spPr>
            <p:txBody>
              <a:bodyPr anchor="ctr"/>
              <a:lstStyle/>
              <a:p>
                <a:pPr algn="ctr">
                  <a:defRPr/>
                </a:pPr>
                <a:r>
                  <a:rPr lang="en-US" sz="3600" b="1" dirty="0">
                    <a:solidFill>
                      <a:srgbClr val="FF9900"/>
                    </a:solidFill>
                    <a:effectLst>
                      <a:outerShdw blurRad="38100" dist="38100" dir="2700000" algn="tl">
                        <a:srgbClr val="000000">
                          <a:alpha val="43137"/>
                        </a:srgbClr>
                      </a:outerShdw>
                    </a:effectLst>
                    <a:latin typeface="+mj-lt"/>
                    <a:ea typeface="+mj-ea"/>
                    <a:cs typeface="+mj-cs"/>
                  </a:rPr>
                  <a:t>Fraternal Twins</a:t>
                </a:r>
              </a:p>
            </p:txBody>
          </p:sp>
        </p:grpSp>
        <p:sp>
          <p:nvSpPr>
            <p:cNvPr id="17" name="Content Placeholder 2"/>
            <p:cNvSpPr txBox="1">
              <a:spLocks/>
            </p:cNvSpPr>
            <p:nvPr/>
          </p:nvSpPr>
          <p:spPr bwMode="auto">
            <a:xfrm>
              <a:off x="4951476" y="4419600"/>
              <a:ext cx="3813048" cy="1828800"/>
            </a:xfrm>
            <a:prstGeom prst="rect">
              <a:avLst/>
            </a:prstGeom>
            <a:noFill/>
            <a:ln w="9525">
              <a:noFill/>
              <a:miter lim="800000"/>
              <a:headEnd/>
              <a:tailEnd/>
            </a:ln>
          </p:spPr>
          <p:txBody>
            <a:bodyPr/>
            <a:lstStyle/>
            <a:p>
              <a:pPr marL="342900" indent="-342900">
                <a:spcBef>
                  <a:spcPct val="20000"/>
                </a:spcBef>
                <a:buFont typeface="Arial" pitchFamily="34" charset="0"/>
                <a:buChar char="•"/>
                <a:defRPr/>
              </a:pPr>
              <a:r>
                <a:rPr lang="en-US" sz="3000" dirty="0"/>
                <a:t>No more alike than any two siblings</a:t>
              </a:r>
            </a:p>
            <a:p>
              <a:pPr marL="342900" indent="-342900">
                <a:spcBef>
                  <a:spcPct val="20000"/>
                </a:spcBef>
                <a:buFont typeface="Arial" pitchFamily="34" charset="0"/>
                <a:buChar char="•"/>
                <a:defRPr/>
              </a:pPr>
              <a:r>
                <a:rPr lang="en-US" sz="3000" dirty="0"/>
                <a:t>Can be a boy and girl</a:t>
              </a:r>
            </a:p>
          </p:txBody>
        </p:sp>
      </p:grpSp>
      <p:grpSp>
        <p:nvGrpSpPr>
          <p:cNvPr id="19460" name="Group 19"/>
          <p:cNvGrpSpPr>
            <a:grpSpLocks/>
          </p:cNvGrpSpPr>
          <p:nvPr/>
        </p:nvGrpSpPr>
        <p:grpSpPr bwMode="auto">
          <a:xfrm>
            <a:off x="1903414" y="609600"/>
            <a:ext cx="3813175" cy="5638800"/>
            <a:chOff x="379476" y="609600"/>
            <a:chExt cx="3813048" cy="5638800"/>
          </a:xfrm>
        </p:grpSpPr>
        <p:grpSp>
          <p:nvGrpSpPr>
            <p:cNvPr id="19461" name="Group 15"/>
            <p:cNvGrpSpPr>
              <a:grpSpLocks/>
            </p:cNvGrpSpPr>
            <p:nvPr/>
          </p:nvGrpSpPr>
          <p:grpSpPr bwMode="auto">
            <a:xfrm>
              <a:off x="381000" y="609600"/>
              <a:ext cx="3810000" cy="3771900"/>
              <a:chOff x="10189369" y="1295400"/>
              <a:chExt cx="3810000" cy="3771900"/>
            </a:xfrm>
          </p:grpSpPr>
          <p:pic>
            <p:nvPicPr>
              <p:cNvPr id="19463" name="Picture 7"/>
              <p:cNvPicPr>
                <a:picLocks noChangeAspect="1"/>
              </p:cNvPicPr>
              <p:nvPr/>
            </p:nvPicPr>
            <p:blipFill>
              <a:blip r:embed="rId4" cstate="print"/>
              <a:srcRect/>
              <a:stretch>
                <a:fillRect/>
              </a:stretch>
            </p:blipFill>
            <p:spPr bwMode="auto">
              <a:xfrm>
                <a:off x="10210800" y="1981200"/>
                <a:ext cx="3767138" cy="3086100"/>
              </a:xfrm>
              <a:prstGeom prst="rect">
                <a:avLst/>
              </a:prstGeom>
              <a:noFill/>
              <a:ln w="38100">
                <a:solidFill>
                  <a:srgbClr val="002060"/>
                </a:solidFill>
                <a:miter lim="800000"/>
                <a:headEnd/>
                <a:tailEnd/>
              </a:ln>
            </p:spPr>
          </p:pic>
          <p:sp>
            <p:nvSpPr>
              <p:cNvPr id="11" name="Title 1"/>
              <p:cNvSpPr txBox="1">
                <a:spLocks/>
              </p:cNvSpPr>
              <p:nvPr/>
            </p:nvSpPr>
            <p:spPr bwMode="auto">
              <a:xfrm>
                <a:off x="10189432" y="1295400"/>
                <a:ext cx="3809873" cy="685800"/>
              </a:xfrm>
              <a:prstGeom prst="rect">
                <a:avLst/>
              </a:prstGeom>
              <a:solidFill>
                <a:schemeClr val="accent4"/>
              </a:solidFill>
              <a:ln w="38100">
                <a:solidFill>
                  <a:srgbClr val="002060"/>
                </a:solidFill>
                <a:miter lim="800000"/>
                <a:headEnd/>
                <a:tailEnd/>
              </a:ln>
            </p:spPr>
            <p:txBody>
              <a:bodyPr anchor="ctr"/>
              <a:lstStyle/>
              <a:p>
                <a:pPr algn="ctr">
                  <a:defRPr/>
                </a:pPr>
                <a:r>
                  <a:rPr lang="en-US" sz="3600" b="1" dirty="0">
                    <a:solidFill>
                      <a:srgbClr val="FF9900"/>
                    </a:solidFill>
                    <a:effectLst>
                      <a:outerShdw blurRad="38100" dist="38100" dir="2700000" algn="tl">
                        <a:srgbClr val="000000">
                          <a:alpha val="43137"/>
                        </a:srgbClr>
                      </a:outerShdw>
                    </a:effectLst>
                    <a:latin typeface="+mj-lt"/>
                    <a:ea typeface="+mj-ea"/>
                    <a:cs typeface="+mj-cs"/>
                  </a:rPr>
                  <a:t>Identical Twins</a:t>
                </a:r>
              </a:p>
            </p:txBody>
          </p:sp>
        </p:grpSp>
        <p:sp>
          <p:nvSpPr>
            <p:cNvPr id="19" name="Content Placeholder 2"/>
            <p:cNvSpPr txBox="1">
              <a:spLocks/>
            </p:cNvSpPr>
            <p:nvPr/>
          </p:nvSpPr>
          <p:spPr bwMode="auto">
            <a:xfrm>
              <a:off x="379476" y="4419600"/>
              <a:ext cx="3813048" cy="1828800"/>
            </a:xfrm>
            <a:prstGeom prst="rect">
              <a:avLst/>
            </a:prstGeom>
            <a:noFill/>
            <a:ln w="9525">
              <a:noFill/>
              <a:miter lim="800000"/>
              <a:headEnd/>
              <a:tailEnd/>
            </a:ln>
          </p:spPr>
          <p:txBody>
            <a:bodyPr/>
            <a:lstStyle/>
            <a:p>
              <a:pPr marL="342900" indent="-342900">
                <a:spcBef>
                  <a:spcPct val="20000"/>
                </a:spcBef>
                <a:buFont typeface="Arial" pitchFamily="34" charset="0"/>
                <a:buChar char="•"/>
                <a:defRPr/>
              </a:pPr>
              <a:r>
                <a:rPr lang="en-US" sz="3000" dirty="0"/>
                <a:t>Share same DNA</a:t>
              </a:r>
            </a:p>
            <a:p>
              <a:pPr marL="342900" indent="-342900">
                <a:spcBef>
                  <a:spcPct val="20000"/>
                </a:spcBef>
                <a:buFont typeface="Arial" pitchFamily="34" charset="0"/>
                <a:buChar char="•"/>
                <a:defRPr/>
              </a:pPr>
              <a:r>
                <a:rPr lang="en-US" sz="3000" dirty="0"/>
                <a:t>Always same sex, two boys or two girls</a:t>
              </a:r>
            </a:p>
          </p:txBody>
        </p:sp>
      </p:grpSp>
    </p:spTree>
    <p:extLst>
      <p:ext uri="{BB962C8B-B14F-4D97-AF65-F5344CB8AC3E}">
        <p14:creationId xmlns:p14="http://schemas.microsoft.com/office/powerpoint/2010/main" val="2796877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3" cstate="print"/>
          <a:srcRect/>
          <a:stretch>
            <a:fillRect/>
          </a:stretch>
        </p:blipFill>
        <p:spPr bwMode="auto">
          <a:xfrm>
            <a:off x="2362201" y="1219200"/>
            <a:ext cx="7477125" cy="4724400"/>
          </a:xfrm>
          <a:prstGeom prst="rect">
            <a:avLst/>
          </a:prstGeom>
          <a:noFill/>
          <a:ln w="38100">
            <a:solidFill>
              <a:srgbClr val="660066"/>
            </a:solidFill>
            <a:miter lim="800000"/>
            <a:headEnd/>
            <a:tailEnd/>
          </a:ln>
        </p:spPr>
      </p:pic>
      <p:sp>
        <p:nvSpPr>
          <p:cNvPr id="5" name="Title 1"/>
          <p:cNvSpPr txBox="1">
            <a:spLocks/>
          </p:cNvSpPr>
          <p:nvPr/>
        </p:nvSpPr>
        <p:spPr bwMode="auto">
          <a:xfrm>
            <a:off x="1866900" y="149225"/>
            <a:ext cx="8458200" cy="914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How do twins happen?</a:t>
            </a:r>
            <a:endParaRPr lang="en-US" sz="4400" b="1" dirty="0">
              <a:solidFill>
                <a:srgbClr val="FF99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56976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866900" y="303213"/>
            <a:ext cx="8458200" cy="5486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So what does it mean if menstruation occurs?</a:t>
            </a:r>
          </a:p>
        </p:txBody>
      </p:sp>
    </p:spTree>
    <p:extLst>
      <p:ext uri="{BB962C8B-B14F-4D97-AF65-F5344CB8AC3E}">
        <p14:creationId xmlns:p14="http://schemas.microsoft.com/office/powerpoint/2010/main" val="1990305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200" y="76200"/>
            <a:ext cx="3657600" cy="9144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Ovulation</a:t>
            </a:r>
          </a:p>
        </p:txBody>
      </p:sp>
      <p:sp>
        <p:nvSpPr>
          <p:cNvPr id="7" name="Rectangle 6"/>
          <p:cNvSpPr/>
          <p:nvPr/>
        </p:nvSpPr>
        <p:spPr>
          <a:xfrm>
            <a:off x="6705600" y="5010150"/>
            <a:ext cx="3657600" cy="9144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Menstruation</a:t>
            </a:r>
          </a:p>
        </p:txBody>
      </p:sp>
      <p:sp>
        <p:nvSpPr>
          <p:cNvPr id="22532" name="TextBox 38"/>
          <p:cNvSpPr txBox="1">
            <a:spLocks noChangeArrowheads="1"/>
          </p:cNvSpPr>
          <p:nvPr/>
        </p:nvSpPr>
        <p:spPr bwMode="auto">
          <a:xfrm>
            <a:off x="4267200" y="1493839"/>
            <a:ext cx="3657600" cy="892175"/>
          </a:xfrm>
          <a:prstGeom prst="rect">
            <a:avLst/>
          </a:prstGeom>
          <a:noFill/>
          <a:ln w="9525">
            <a:noFill/>
            <a:miter lim="800000"/>
            <a:headEnd/>
            <a:tailEnd/>
          </a:ln>
        </p:spPr>
        <p:txBody>
          <a:bodyPr>
            <a:spAutoFit/>
          </a:bodyPr>
          <a:lstStyle/>
          <a:p>
            <a:pPr algn="ctr"/>
            <a:r>
              <a:rPr lang="en-US" sz="2600" b="1"/>
              <a:t>Has the women had sexual intercourse? </a:t>
            </a:r>
          </a:p>
        </p:txBody>
      </p:sp>
      <p:sp>
        <p:nvSpPr>
          <p:cNvPr id="58" name="TextBox 57"/>
          <p:cNvSpPr txBox="1">
            <a:spLocks noChangeArrowheads="1"/>
          </p:cNvSpPr>
          <p:nvPr/>
        </p:nvSpPr>
        <p:spPr bwMode="auto">
          <a:xfrm>
            <a:off x="4267200" y="2255839"/>
            <a:ext cx="914400" cy="492125"/>
          </a:xfrm>
          <a:prstGeom prst="rect">
            <a:avLst/>
          </a:prstGeom>
          <a:noFill/>
          <a:ln w="9525">
            <a:noFill/>
            <a:miter lim="800000"/>
            <a:headEnd/>
            <a:tailEnd/>
          </a:ln>
        </p:spPr>
        <p:txBody>
          <a:bodyPr>
            <a:spAutoFit/>
          </a:bodyPr>
          <a:lstStyle/>
          <a:p>
            <a:r>
              <a:rPr lang="en-US" sz="2600" b="1"/>
              <a:t>Yes</a:t>
            </a:r>
          </a:p>
        </p:txBody>
      </p:sp>
      <p:sp>
        <p:nvSpPr>
          <p:cNvPr id="59" name="TextBox 58"/>
          <p:cNvSpPr txBox="1">
            <a:spLocks noChangeArrowheads="1"/>
          </p:cNvSpPr>
          <p:nvPr/>
        </p:nvSpPr>
        <p:spPr bwMode="auto">
          <a:xfrm>
            <a:off x="7010400" y="2255839"/>
            <a:ext cx="914400" cy="492125"/>
          </a:xfrm>
          <a:prstGeom prst="rect">
            <a:avLst/>
          </a:prstGeom>
          <a:noFill/>
          <a:ln w="9525">
            <a:noFill/>
            <a:miter lim="800000"/>
            <a:headEnd/>
            <a:tailEnd/>
          </a:ln>
        </p:spPr>
        <p:txBody>
          <a:bodyPr>
            <a:spAutoFit/>
          </a:bodyPr>
          <a:lstStyle/>
          <a:p>
            <a:pPr algn="r"/>
            <a:r>
              <a:rPr lang="en-US" sz="2600" b="1"/>
              <a:t>No</a:t>
            </a:r>
          </a:p>
        </p:txBody>
      </p:sp>
      <p:sp>
        <p:nvSpPr>
          <p:cNvPr id="22535" name="TextBox 39"/>
          <p:cNvSpPr txBox="1">
            <a:spLocks noChangeArrowheads="1"/>
          </p:cNvSpPr>
          <p:nvPr/>
        </p:nvSpPr>
        <p:spPr bwMode="auto">
          <a:xfrm>
            <a:off x="1828800" y="3252789"/>
            <a:ext cx="3657600" cy="892175"/>
          </a:xfrm>
          <a:prstGeom prst="rect">
            <a:avLst/>
          </a:prstGeom>
          <a:noFill/>
          <a:ln w="9525">
            <a:noFill/>
            <a:miter lim="800000"/>
            <a:headEnd/>
            <a:tailEnd/>
          </a:ln>
        </p:spPr>
        <p:txBody>
          <a:bodyPr>
            <a:spAutoFit/>
          </a:bodyPr>
          <a:lstStyle/>
          <a:p>
            <a:pPr algn="ctr"/>
            <a:r>
              <a:rPr lang="en-US" sz="2600" b="1"/>
              <a:t>Did the ovum join with a sperm?</a:t>
            </a:r>
          </a:p>
        </p:txBody>
      </p:sp>
      <p:sp>
        <p:nvSpPr>
          <p:cNvPr id="22536" name="TextBox 75"/>
          <p:cNvSpPr txBox="1">
            <a:spLocks noChangeArrowheads="1"/>
          </p:cNvSpPr>
          <p:nvPr/>
        </p:nvSpPr>
        <p:spPr bwMode="auto">
          <a:xfrm>
            <a:off x="1905000" y="4014789"/>
            <a:ext cx="914400" cy="492125"/>
          </a:xfrm>
          <a:prstGeom prst="rect">
            <a:avLst/>
          </a:prstGeom>
          <a:noFill/>
          <a:ln w="9525">
            <a:noFill/>
            <a:miter lim="800000"/>
            <a:headEnd/>
            <a:tailEnd/>
          </a:ln>
        </p:spPr>
        <p:txBody>
          <a:bodyPr>
            <a:spAutoFit/>
          </a:bodyPr>
          <a:lstStyle/>
          <a:p>
            <a:r>
              <a:rPr lang="en-US" sz="2600"/>
              <a:t>Yes</a:t>
            </a:r>
          </a:p>
        </p:txBody>
      </p:sp>
      <p:sp>
        <p:nvSpPr>
          <p:cNvPr id="77" name="TextBox 76"/>
          <p:cNvSpPr txBox="1">
            <a:spLocks noChangeArrowheads="1"/>
          </p:cNvSpPr>
          <p:nvPr/>
        </p:nvSpPr>
        <p:spPr bwMode="auto">
          <a:xfrm>
            <a:off x="4648200" y="4014789"/>
            <a:ext cx="914400" cy="492125"/>
          </a:xfrm>
          <a:prstGeom prst="rect">
            <a:avLst/>
          </a:prstGeom>
          <a:noFill/>
          <a:ln w="9525">
            <a:noFill/>
            <a:miter lim="800000"/>
            <a:headEnd/>
            <a:tailEnd/>
          </a:ln>
        </p:spPr>
        <p:txBody>
          <a:bodyPr>
            <a:spAutoFit/>
          </a:bodyPr>
          <a:lstStyle/>
          <a:p>
            <a:r>
              <a:rPr lang="en-US" sz="2600" b="1"/>
              <a:t>No</a:t>
            </a:r>
          </a:p>
        </p:txBody>
      </p:sp>
      <p:cxnSp>
        <p:nvCxnSpPr>
          <p:cNvPr id="79" name="Straight Arrow Connector 78"/>
          <p:cNvCxnSpPr>
            <a:stCxn id="4" idx="2"/>
            <a:endCxn id="22532" idx="0"/>
          </p:cNvCxnSpPr>
          <p:nvPr/>
        </p:nvCxnSpPr>
        <p:spPr>
          <a:xfrm>
            <a:off x="6096000" y="990600"/>
            <a:ext cx="0" cy="50323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8" idx="2"/>
            <a:endCxn id="22535" idx="0"/>
          </p:cNvCxnSpPr>
          <p:nvPr/>
        </p:nvCxnSpPr>
        <p:spPr>
          <a:xfrm flipH="1">
            <a:off x="3657600" y="2747964"/>
            <a:ext cx="1066800" cy="5048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59" idx="2"/>
            <a:endCxn id="7" idx="0"/>
          </p:cNvCxnSpPr>
          <p:nvPr/>
        </p:nvCxnSpPr>
        <p:spPr>
          <a:xfrm>
            <a:off x="7467600" y="2747964"/>
            <a:ext cx="1066800" cy="22621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7" idx="2"/>
            <a:endCxn id="7" idx="0"/>
          </p:cNvCxnSpPr>
          <p:nvPr/>
        </p:nvCxnSpPr>
        <p:spPr>
          <a:xfrm>
            <a:off x="5105400" y="4506914"/>
            <a:ext cx="3429000" cy="50323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72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9"/>
                                        </p:tgtEl>
                                      </p:cBhvr>
                                    </p:animEffect>
                                    <p:animScale>
                                      <p:cBhvr>
                                        <p:cTn id="7" dur="250" autoRev="1" fill="hold"/>
                                        <p:tgtEl>
                                          <p:spTgt spid="5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58"/>
                                        </p:tgtEl>
                                      </p:cBhvr>
                                    </p:animEffect>
                                    <p:animScale>
                                      <p:cBhvr>
                                        <p:cTn id="17" dur="250" autoRev="1" fill="hold"/>
                                        <p:tgtEl>
                                          <p:spTgt spid="5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77"/>
                                        </p:tgtEl>
                                      </p:cBhvr>
                                    </p:animEffect>
                                    <p:animScale>
                                      <p:cBhvr>
                                        <p:cTn id="22" dur="250" autoRev="1" fill="hold"/>
                                        <p:tgtEl>
                                          <p:spTgt spid="7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58" grpId="0"/>
      <p:bldP spid="59" grpId="0"/>
      <p:bldP spid="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866900" y="149225"/>
            <a:ext cx="8458200" cy="914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Menstruation</a:t>
            </a:r>
            <a:endParaRPr lang="en-US" sz="4400" b="1" dirty="0">
              <a:solidFill>
                <a:srgbClr val="FF9900"/>
              </a:solidFill>
              <a:effectLst>
                <a:outerShdw blurRad="38100" dist="38100" dir="2700000" algn="tl">
                  <a:srgbClr val="000000">
                    <a:alpha val="43137"/>
                  </a:srgbClr>
                </a:outerShdw>
              </a:effectLst>
              <a:latin typeface="+mj-lt"/>
              <a:ea typeface="+mj-ea"/>
              <a:cs typeface="+mj-cs"/>
            </a:endParaRPr>
          </a:p>
        </p:txBody>
      </p:sp>
      <p:pic>
        <p:nvPicPr>
          <p:cNvPr id="23554" name="Picture 4"/>
          <p:cNvPicPr>
            <a:picLocks noChangeAspect="1" noChangeArrowheads="1"/>
          </p:cNvPicPr>
          <p:nvPr/>
        </p:nvPicPr>
        <p:blipFill>
          <a:blip r:embed="rId3" cstate="print"/>
          <a:srcRect/>
          <a:stretch>
            <a:fillRect/>
          </a:stretch>
        </p:blipFill>
        <p:spPr bwMode="auto">
          <a:xfrm>
            <a:off x="3577431" y="2438401"/>
            <a:ext cx="5037138" cy="3626739"/>
          </a:xfrm>
          <a:prstGeom prst="rect">
            <a:avLst/>
          </a:prstGeom>
          <a:noFill/>
          <a:ln w="38100">
            <a:solidFill>
              <a:srgbClr val="002060"/>
            </a:solidFill>
            <a:miter lim="800000"/>
            <a:headEnd/>
            <a:tailEnd/>
          </a:ln>
        </p:spPr>
      </p:pic>
      <p:sp>
        <p:nvSpPr>
          <p:cNvPr id="11" name="Subtitle 2"/>
          <p:cNvSpPr txBox="1">
            <a:spLocks/>
          </p:cNvSpPr>
          <p:nvPr/>
        </p:nvSpPr>
        <p:spPr bwMode="auto">
          <a:xfrm>
            <a:off x="1676400" y="1143000"/>
            <a:ext cx="8839200" cy="1371600"/>
          </a:xfrm>
          <a:prstGeom prst="rect">
            <a:avLst/>
          </a:prstGeom>
          <a:noFill/>
          <a:ln w="9525">
            <a:noFill/>
            <a:miter lim="800000"/>
            <a:headEnd/>
            <a:tailEnd/>
          </a:ln>
        </p:spPr>
        <p:txBody>
          <a:bodyPr/>
          <a:lstStyle/>
          <a:p>
            <a:pPr marL="342900" indent="-342900" algn="ctr">
              <a:spcBef>
                <a:spcPct val="20000"/>
              </a:spcBef>
              <a:defRPr/>
            </a:pPr>
            <a:r>
              <a:rPr lang="en-US" sz="3600" dirty="0"/>
              <a:t>   The discharging of blood secretions and tissue debris from the uterus</a:t>
            </a:r>
          </a:p>
        </p:txBody>
      </p:sp>
    </p:spTree>
    <p:extLst>
      <p:ext uri="{BB962C8B-B14F-4D97-AF65-F5344CB8AC3E}">
        <p14:creationId xmlns:p14="http://schemas.microsoft.com/office/powerpoint/2010/main" val="3078679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866900" y="303213"/>
            <a:ext cx="8458200" cy="5486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Sequence of </a:t>
            </a:r>
          </a:p>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Ovulation - Menstruation</a:t>
            </a:r>
          </a:p>
        </p:txBody>
      </p:sp>
    </p:spTree>
    <p:extLst>
      <p:ext uri="{BB962C8B-B14F-4D97-AF65-F5344CB8AC3E}">
        <p14:creationId xmlns:p14="http://schemas.microsoft.com/office/powerpoint/2010/main" val="85507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3" cstate="print"/>
          <a:srcRect/>
          <a:stretch>
            <a:fillRect/>
          </a:stretch>
        </p:blipFill>
        <p:spPr bwMode="auto">
          <a:xfrm>
            <a:off x="1987850" y="438150"/>
            <a:ext cx="8216303" cy="5276850"/>
          </a:xfrm>
          <a:prstGeom prst="rect">
            <a:avLst/>
          </a:prstGeom>
          <a:noFill/>
          <a:ln w="38100">
            <a:solidFill>
              <a:srgbClr val="002060"/>
            </a:solidFill>
            <a:miter lim="800000"/>
            <a:headEnd/>
            <a:tailEnd/>
          </a:ln>
        </p:spPr>
      </p:pic>
      <p:sp>
        <p:nvSpPr>
          <p:cNvPr id="8" name="Rectangle 7"/>
          <p:cNvSpPr/>
          <p:nvPr/>
        </p:nvSpPr>
        <p:spPr>
          <a:xfrm>
            <a:off x="6781800" y="76200"/>
            <a:ext cx="2209800" cy="14478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dirty="0">
                <a:solidFill>
                  <a:schemeClr val="tx1"/>
                </a:solidFill>
              </a:rPr>
              <a:t>Menstrual flow begins and lasts 3-7 days</a:t>
            </a:r>
            <a:endParaRPr lang="en-US" sz="2500" dirty="0"/>
          </a:p>
        </p:txBody>
      </p:sp>
      <p:sp>
        <p:nvSpPr>
          <p:cNvPr id="11" name="Rectangle 10"/>
          <p:cNvSpPr/>
          <p:nvPr/>
        </p:nvSpPr>
        <p:spPr>
          <a:xfrm>
            <a:off x="8382000" y="2438400"/>
            <a:ext cx="2209800" cy="14478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dirty="0">
                <a:solidFill>
                  <a:schemeClr val="tx1"/>
                </a:solidFill>
              </a:rPr>
              <a:t>Lining of the uterus begins to thicken</a:t>
            </a:r>
            <a:endParaRPr lang="en-US" sz="2500" dirty="0"/>
          </a:p>
        </p:txBody>
      </p:sp>
      <p:sp>
        <p:nvSpPr>
          <p:cNvPr id="12" name="Rectangle 11"/>
          <p:cNvSpPr/>
          <p:nvPr/>
        </p:nvSpPr>
        <p:spPr>
          <a:xfrm>
            <a:off x="7848600" y="4876800"/>
            <a:ext cx="2209800" cy="14478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dirty="0">
                <a:solidFill>
                  <a:schemeClr val="tx1"/>
                </a:solidFill>
              </a:rPr>
              <a:t>Ovum is released from one of the ovaries</a:t>
            </a:r>
            <a:endParaRPr lang="en-US" sz="2500" dirty="0"/>
          </a:p>
        </p:txBody>
      </p:sp>
      <p:sp>
        <p:nvSpPr>
          <p:cNvPr id="13" name="Rectangle 12"/>
          <p:cNvSpPr/>
          <p:nvPr/>
        </p:nvSpPr>
        <p:spPr>
          <a:xfrm>
            <a:off x="2057400" y="4419600"/>
            <a:ext cx="2209800" cy="14478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dirty="0">
                <a:solidFill>
                  <a:schemeClr val="tx1"/>
                </a:solidFill>
              </a:rPr>
              <a:t>Ovum travels  down fallopian tube to uterus</a:t>
            </a:r>
          </a:p>
        </p:txBody>
      </p:sp>
      <p:sp>
        <p:nvSpPr>
          <p:cNvPr id="14" name="Rectangle 13"/>
          <p:cNvSpPr/>
          <p:nvPr/>
        </p:nvSpPr>
        <p:spPr>
          <a:xfrm>
            <a:off x="1676400" y="457200"/>
            <a:ext cx="2209800" cy="14478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dirty="0">
                <a:solidFill>
                  <a:schemeClr val="tx1"/>
                </a:solidFill>
              </a:rPr>
              <a:t>If not fertilized ovum  passes from the body</a:t>
            </a:r>
          </a:p>
        </p:txBody>
      </p:sp>
    </p:spTree>
    <p:extLst>
      <p:ext uri="{BB962C8B-B14F-4D97-AF65-F5344CB8AC3E}">
        <p14:creationId xmlns:p14="http://schemas.microsoft.com/office/powerpoint/2010/main" val="2478454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9" presetClass="entr" presetSubtype="0" fill="hold" grpId="2"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2"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par>
                                <p:cTn id="53" presetID="9" presetClass="entr" presetSubtype="0" fill="hold" grpId="2"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ssolve">
                                      <p:cBhvr>
                                        <p:cTn id="55" dur="500"/>
                                        <p:tgtEl>
                                          <p:spTgt spid="13"/>
                                        </p:tgtEl>
                                      </p:cBhvr>
                                    </p:animEffect>
                                  </p:childTnLst>
                                </p:cTn>
                              </p:par>
                              <p:par>
                                <p:cTn id="56" presetID="9" presetClass="entr" presetSubtype="0" fill="hold" grpId="2"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dissolve">
                                      <p:cBhvr>
                                        <p:cTn id="58" dur="500"/>
                                        <p:tgtEl>
                                          <p:spTgt spid="12"/>
                                        </p:tgtEl>
                                      </p:cBhvr>
                                    </p:animEffect>
                                  </p:childTnLst>
                                </p:cTn>
                              </p:par>
                              <p:par>
                                <p:cTn id="59" presetID="9" presetClass="entr" presetSubtype="0" fill="hold" grpId="2"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dissolve">
                                      <p:cBhvr>
                                        <p:cTn id="61" dur="500"/>
                                        <p:tgtEl>
                                          <p:spTgt spid="11"/>
                                        </p:tgtEl>
                                      </p:cBhvr>
                                    </p:animEffect>
                                  </p:childTnLst>
                                </p:cTn>
                              </p:par>
                              <p:par>
                                <p:cTn id="62" presetID="9" presetClass="entr" presetSubtype="0" fill="hold" grpId="3"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dissolve">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866900" y="149225"/>
            <a:ext cx="8458200" cy="914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The O-M Cycle</a:t>
            </a:r>
            <a:endParaRPr lang="en-US" sz="4400" b="1" dirty="0">
              <a:solidFill>
                <a:srgbClr val="FF9900"/>
              </a:solidFill>
              <a:effectLst>
                <a:outerShdw blurRad="38100" dist="38100" dir="2700000" algn="tl">
                  <a:srgbClr val="000000">
                    <a:alpha val="43137"/>
                  </a:srgbClr>
                </a:outerShdw>
              </a:effectLst>
              <a:latin typeface="+mj-lt"/>
              <a:ea typeface="+mj-ea"/>
              <a:cs typeface="+mj-cs"/>
            </a:endParaRPr>
          </a:p>
        </p:txBody>
      </p:sp>
      <p:sp>
        <p:nvSpPr>
          <p:cNvPr id="5" name="Content Placeholder 2"/>
          <p:cNvSpPr txBox="1">
            <a:spLocks/>
          </p:cNvSpPr>
          <p:nvPr/>
        </p:nvSpPr>
        <p:spPr bwMode="auto">
          <a:xfrm>
            <a:off x="1847850" y="1219200"/>
            <a:ext cx="8496300" cy="4114800"/>
          </a:xfrm>
          <a:prstGeom prst="rect">
            <a:avLst/>
          </a:prstGeom>
          <a:noFill/>
          <a:ln w="9525">
            <a:noFill/>
            <a:miter lim="800000"/>
            <a:headEnd/>
            <a:tailEnd/>
          </a:ln>
        </p:spPr>
        <p:txBody>
          <a:bodyPr/>
          <a:lstStyle/>
          <a:p>
            <a:pPr marL="342900" indent="-342900">
              <a:spcBef>
                <a:spcPct val="20000"/>
              </a:spcBef>
              <a:buFont typeface="Arial" pitchFamily="34" charset="0"/>
              <a:buChar char="•"/>
              <a:defRPr/>
            </a:pPr>
            <a:r>
              <a:rPr lang="en-US" sz="3000" dirty="0"/>
              <a:t>Lasts on average 28 or 29 days (though ranges from 20-35)</a:t>
            </a:r>
          </a:p>
          <a:p>
            <a:pPr marL="342900" indent="-342900">
              <a:spcBef>
                <a:spcPct val="20000"/>
              </a:spcBef>
              <a:buFont typeface="Arial" pitchFamily="34" charset="0"/>
              <a:buChar char="•"/>
              <a:defRPr/>
            </a:pPr>
            <a:r>
              <a:rPr lang="en-US" sz="3000" dirty="0"/>
              <a:t>Ovulation </a:t>
            </a:r>
            <a:r>
              <a:rPr lang="en-US" sz="3000" b="1" dirty="0"/>
              <a:t>usually</a:t>
            </a:r>
            <a:r>
              <a:rPr lang="en-US" sz="3000" dirty="0"/>
              <a:t> occurs 14 days prior to menstruation (may occur earlier, later or not at all) </a:t>
            </a:r>
          </a:p>
          <a:p>
            <a:pPr marL="342900" indent="-342900">
              <a:spcBef>
                <a:spcPct val="20000"/>
              </a:spcBef>
              <a:buFont typeface="Arial" pitchFamily="34" charset="0"/>
              <a:buChar char="•"/>
              <a:defRPr/>
            </a:pPr>
            <a:r>
              <a:rPr lang="en-US" sz="3000" dirty="0"/>
              <a:t>Menstruation averages 5 days (ranges from 3-7)</a:t>
            </a:r>
          </a:p>
        </p:txBody>
      </p:sp>
      <p:pic>
        <p:nvPicPr>
          <p:cNvPr id="26628" name="Picture 5"/>
          <p:cNvPicPr>
            <a:picLocks noChangeAspect="1" noChangeArrowheads="1"/>
          </p:cNvPicPr>
          <p:nvPr/>
        </p:nvPicPr>
        <p:blipFill>
          <a:blip r:embed="rId3" cstate="print"/>
          <a:srcRect/>
          <a:stretch>
            <a:fillRect/>
          </a:stretch>
        </p:blipFill>
        <p:spPr bwMode="auto">
          <a:xfrm>
            <a:off x="3810000" y="3810001"/>
            <a:ext cx="4572000" cy="2453033"/>
          </a:xfrm>
          <a:prstGeom prst="rect">
            <a:avLst/>
          </a:prstGeom>
          <a:noFill/>
          <a:ln w="38100">
            <a:solidFill>
              <a:srgbClr val="002060"/>
            </a:solidFill>
            <a:miter lim="800000"/>
            <a:headEnd/>
            <a:tailEnd/>
          </a:ln>
        </p:spPr>
      </p:pic>
    </p:spTree>
    <p:extLst>
      <p:ext uri="{BB962C8B-B14F-4D97-AF65-F5344CB8AC3E}">
        <p14:creationId xmlns:p14="http://schemas.microsoft.com/office/powerpoint/2010/main" val="312169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866900" y="149225"/>
            <a:ext cx="8458200" cy="914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The O-M Cycle</a:t>
            </a:r>
            <a:endParaRPr lang="en-US" sz="4400" b="1" dirty="0">
              <a:solidFill>
                <a:srgbClr val="FF9900"/>
              </a:solidFill>
              <a:effectLst>
                <a:outerShdw blurRad="38100" dist="38100" dir="2700000" algn="tl">
                  <a:srgbClr val="000000">
                    <a:alpha val="43137"/>
                  </a:srgbClr>
                </a:outerShdw>
              </a:effectLst>
              <a:latin typeface="+mj-lt"/>
              <a:ea typeface="+mj-ea"/>
              <a:cs typeface="+mj-cs"/>
            </a:endParaRPr>
          </a:p>
        </p:txBody>
      </p:sp>
      <p:sp>
        <p:nvSpPr>
          <p:cNvPr id="7" name="Subtitle 2"/>
          <p:cNvSpPr txBox="1">
            <a:spLocks/>
          </p:cNvSpPr>
          <p:nvPr/>
        </p:nvSpPr>
        <p:spPr bwMode="auto">
          <a:xfrm>
            <a:off x="1676400" y="2057400"/>
            <a:ext cx="8839200" cy="1371600"/>
          </a:xfrm>
          <a:prstGeom prst="rect">
            <a:avLst/>
          </a:prstGeom>
          <a:noFill/>
          <a:ln w="9525">
            <a:noFill/>
            <a:miter lim="800000"/>
            <a:headEnd/>
            <a:tailEnd/>
          </a:ln>
        </p:spPr>
        <p:txBody>
          <a:bodyPr/>
          <a:lstStyle/>
          <a:p>
            <a:pPr marL="342900" indent="-342900" algn="ctr">
              <a:spcBef>
                <a:spcPct val="20000"/>
              </a:spcBef>
              <a:defRPr/>
            </a:pPr>
            <a:r>
              <a:rPr lang="en-US" sz="3600" b="1" dirty="0"/>
              <a:t>Other factors related to conception… </a:t>
            </a:r>
            <a:endParaRPr lang="en-US" sz="3600" b="1" dirty="0">
              <a:latin typeface="+mj-lt"/>
            </a:endParaRPr>
          </a:p>
        </p:txBody>
      </p:sp>
      <p:sp>
        <p:nvSpPr>
          <p:cNvPr id="10" name="Content Placeholder 2"/>
          <p:cNvSpPr txBox="1">
            <a:spLocks/>
          </p:cNvSpPr>
          <p:nvPr/>
        </p:nvSpPr>
        <p:spPr bwMode="auto">
          <a:xfrm>
            <a:off x="1905000" y="2819400"/>
            <a:ext cx="8496300" cy="2438400"/>
          </a:xfrm>
          <a:prstGeom prst="rect">
            <a:avLst/>
          </a:prstGeom>
          <a:noFill/>
          <a:ln w="9525">
            <a:noFill/>
            <a:miter lim="800000"/>
            <a:headEnd/>
            <a:tailEnd/>
          </a:ln>
        </p:spPr>
        <p:txBody>
          <a:bodyPr/>
          <a:lstStyle/>
          <a:p>
            <a:pPr marL="342900" indent="-342900">
              <a:spcBef>
                <a:spcPct val="20000"/>
              </a:spcBef>
              <a:buFont typeface="Arial" pitchFamily="34" charset="0"/>
              <a:buChar char="•"/>
              <a:defRPr/>
            </a:pPr>
            <a:r>
              <a:rPr lang="en-US" sz="3000" dirty="0"/>
              <a:t>Sperm from male can live an average length of about 3 days</a:t>
            </a:r>
          </a:p>
          <a:p>
            <a:pPr marL="342900" indent="-342900">
              <a:spcBef>
                <a:spcPct val="20000"/>
              </a:spcBef>
              <a:buFont typeface="Arial" pitchFamily="34" charset="0"/>
              <a:buChar char="•"/>
              <a:defRPr/>
            </a:pPr>
            <a:r>
              <a:rPr lang="en-US" sz="3000" dirty="0"/>
              <a:t>Ovum may be viable for several days after ovulation</a:t>
            </a:r>
          </a:p>
        </p:txBody>
      </p:sp>
    </p:spTree>
    <p:extLst>
      <p:ext uri="{BB962C8B-B14F-4D97-AF65-F5344CB8AC3E}">
        <p14:creationId xmlns:p14="http://schemas.microsoft.com/office/powerpoint/2010/main" val="3264978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866900" y="149225"/>
            <a:ext cx="8458200" cy="914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The O-M Cycle</a:t>
            </a:r>
            <a:endParaRPr lang="en-US" sz="4400" b="1" dirty="0">
              <a:solidFill>
                <a:srgbClr val="FF9900"/>
              </a:solidFill>
              <a:effectLst>
                <a:outerShdw blurRad="38100" dist="38100" dir="2700000" algn="tl">
                  <a:srgbClr val="000000">
                    <a:alpha val="43137"/>
                  </a:srgbClr>
                </a:outerShdw>
              </a:effectLst>
              <a:latin typeface="+mj-lt"/>
              <a:ea typeface="+mj-ea"/>
              <a:cs typeface="+mj-cs"/>
            </a:endParaRPr>
          </a:p>
        </p:txBody>
      </p:sp>
      <p:sp>
        <p:nvSpPr>
          <p:cNvPr id="9" name="TextBox 8"/>
          <p:cNvSpPr txBox="1">
            <a:spLocks noChangeArrowheads="1"/>
          </p:cNvSpPr>
          <p:nvPr/>
        </p:nvSpPr>
        <p:spPr bwMode="auto">
          <a:xfrm>
            <a:off x="1638300" y="1519238"/>
            <a:ext cx="8915400" cy="1016000"/>
          </a:xfrm>
          <a:prstGeom prst="rect">
            <a:avLst/>
          </a:prstGeom>
          <a:noFill/>
          <a:ln w="9525">
            <a:noFill/>
            <a:miter lim="800000"/>
            <a:headEnd/>
            <a:tailEnd/>
          </a:ln>
        </p:spPr>
        <p:txBody>
          <a:bodyPr>
            <a:spAutoFit/>
          </a:bodyPr>
          <a:lstStyle/>
          <a:p>
            <a:pPr algn="ctr"/>
            <a:r>
              <a:rPr lang="en-US" sz="3000"/>
              <a:t>Because a female cannot accurately predict when she will ovulate</a:t>
            </a:r>
          </a:p>
        </p:txBody>
      </p:sp>
      <p:sp>
        <p:nvSpPr>
          <p:cNvPr id="11" name="TextBox 10"/>
          <p:cNvSpPr txBox="1">
            <a:spLocks noChangeArrowheads="1"/>
          </p:cNvSpPr>
          <p:nvPr/>
        </p:nvSpPr>
        <p:spPr bwMode="auto">
          <a:xfrm>
            <a:off x="1638300" y="2546350"/>
            <a:ext cx="8915400" cy="554038"/>
          </a:xfrm>
          <a:prstGeom prst="rect">
            <a:avLst/>
          </a:prstGeom>
          <a:noFill/>
          <a:ln w="9525">
            <a:noFill/>
            <a:miter lim="800000"/>
            <a:headEnd/>
            <a:tailEnd/>
          </a:ln>
        </p:spPr>
        <p:txBody>
          <a:bodyPr>
            <a:spAutoFit/>
          </a:bodyPr>
          <a:lstStyle/>
          <a:p>
            <a:pPr algn="ctr"/>
            <a:r>
              <a:rPr lang="en-US" sz="3000"/>
              <a:t>AND</a:t>
            </a:r>
          </a:p>
        </p:txBody>
      </p:sp>
      <p:sp>
        <p:nvSpPr>
          <p:cNvPr id="12" name="TextBox 11"/>
          <p:cNvSpPr txBox="1">
            <a:spLocks noChangeArrowheads="1"/>
          </p:cNvSpPr>
          <p:nvPr/>
        </p:nvSpPr>
        <p:spPr bwMode="auto">
          <a:xfrm>
            <a:off x="1638300" y="3082925"/>
            <a:ext cx="8915400" cy="554038"/>
          </a:xfrm>
          <a:prstGeom prst="rect">
            <a:avLst/>
          </a:prstGeom>
          <a:noFill/>
          <a:ln w="9525">
            <a:noFill/>
            <a:miter lim="800000"/>
            <a:headEnd/>
            <a:tailEnd/>
          </a:ln>
        </p:spPr>
        <p:txBody>
          <a:bodyPr>
            <a:spAutoFit/>
          </a:bodyPr>
          <a:lstStyle/>
          <a:p>
            <a:pPr algn="ctr"/>
            <a:r>
              <a:rPr lang="en-US" sz="3000"/>
              <a:t>A male does not know how long his sperm will live</a:t>
            </a:r>
          </a:p>
        </p:txBody>
      </p:sp>
      <p:sp>
        <p:nvSpPr>
          <p:cNvPr id="14" name="TextBox 13"/>
          <p:cNvSpPr txBox="1">
            <a:spLocks noChangeArrowheads="1"/>
          </p:cNvSpPr>
          <p:nvPr/>
        </p:nvSpPr>
        <p:spPr bwMode="auto">
          <a:xfrm>
            <a:off x="1638300" y="4356100"/>
            <a:ext cx="8915400" cy="1570038"/>
          </a:xfrm>
          <a:prstGeom prst="rect">
            <a:avLst/>
          </a:prstGeom>
          <a:solidFill>
            <a:srgbClr val="92D050"/>
          </a:solidFill>
          <a:ln w="38100">
            <a:solidFill>
              <a:srgbClr val="002060"/>
            </a:solidFill>
            <a:miter lim="800000"/>
            <a:headEnd/>
            <a:tailEnd/>
          </a:ln>
        </p:spPr>
        <p:txBody>
          <a:bodyPr anchor="ctr">
            <a:spAutoFit/>
          </a:bodyPr>
          <a:lstStyle/>
          <a:p>
            <a:pPr algn="ctr"/>
            <a:r>
              <a:rPr lang="en-US" sz="3200" b="1"/>
              <a:t>A couple CANNOT predict for certain of pregnancy will or will not happen at any given time based on the calendar alone! </a:t>
            </a:r>
          </a:p>
        </p:txBody>
      </p:sp>
    </p:spTree>
    <p:extLst>
      <p:ext uri="{BB962C8B-B14F-4D97-AF65-F5344CB8AC3E}">
        <p14:creationId xmlns:p14="http://schemas.microsoft.com/office/powerpoint/2010/main" val="3583598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866900" y="149225"/>
            <a:ext cx="8458200" cy="914400"/>
          </a:xfrm>
          <a:solidFill>
            <a:schemeClr val="accent4"/>
          </a:solidFill>
          <a:ln w="38100">
            <a:solidFill>
              <a:srgbClr val="002060"/>
            </a:solidFill>
          </a:ln>
        </p:spPr>
        <p:txBody>
          <a:bodyPr>
            <a:normAutofit fontScale="90000"/>
          </a:bodyPr>
          <a:lstStyle/>
          <a:p>
            <a:pPr eaLnBrk="1" hangingPunct="1">
              <a:defRPr/>
            </a:pPr>
            <a:r>
              <a:rPr lang="en-US" sz="6600" b="1" dirty="0">
                <a:solidFill>
                  <a:srgbClr val="FF9900"/>
                </a:solidFill>
                <a:effectLst>
                  <a:outerShdw blurRad="38100" dist="38100" dir="2700000" algn="tl">
                    <a:srgbClr val="000000">
                      <a:alpha val="43137"/>
                    </a:srgbClr>
                  </a:outerShdw>
                </a:effectLst>
              </a:rPr>
              <a:t>Conception</a:t>
            </a:r>
            <a:endParaRPr lang="en-US" b="1" dirty="0" smtClean="0">
              <a:solidFill>
                <a:srgbClr val="FF9900"/>
              </a:solidFill>
              <a:effectLst>
                <a:outerShdw blurRad="38100" dist="38100" dir="2700000" algn="tl">
                  <a:srgbClr val="000000">
                    <a:alpha val="43137"/>
                  </a:srgbClr>
                </a:outerShdw>
              </a:effectLst>
            </a:endParaRPr>
          </a:p>
        </p:txBody>
      </p:sp>
      <p:sp>
        <p:nvSpPr>
          <p:cNvPr id="3075" name="Subtitle 2"/>
          <p:cNvSpPr>
            <a:spLocks noGrp="1"/>
          </p:cNvSpPr>
          <p:nvPr>
            <p:ph type="subTitle" idx="1"/>
          </p:nvPr>
        </p:nvSpPr>
        <p:spPr>
          <a:xfrm>
            <a:off x="1905000" y="1447800"/>
            <a:ext cx="5029200" cy="4419600"/>
          </a:xfrm>
        </p:spPr>
        <p:txBody>
          <a:bodyPr/>
          <a:lstStyle/>
          <a:p>
            <a:pPr algn="l" eaLnBrk="1" hangingPunct="1">
              <a:buFontTx/>
              <a:buChar char="•"/>
            </a:pPr>
            <a:r>
              <a:rPr lang="en-US" sz="3600" dirty="0"/>
              <a:t> The process of becoming pregnant involving fertilization</a:t>
            </a:r>
          </a:p>
          <a:p>
            <a:pPr algn="l" eaLnBrk="1" hangingPunct="1">
              <a:buFontTx/>
              <a:buChar char="•"/>
            </a:pPr>
            <a:r>
              <a:rPr lang="en-US" sz="3600" dirty="0"/>
              <a:t> Fertilization is when a sperm and ovum join</a:t>
            </a:r>
          </a:p>
          <a:p>
            <a:pPr algn="l" eaLnBrk="1" hangingPunct="1">
              <a:buFontTx/>
              <a:buChar char="•"/>
            </a:pPr>
            <a:r>
              <a:rPr lang="en-US" sz="3600" dirty="0"/>
              <a:t>Only one sperm will fertilize the ovum</a:t>
            </a:r>
          </a:p>
        </p:txBody>
      </p:sp>
      <p:pic>
        <p:nvPicPr>
          <p:cNvPr id="3076" name="Picture 5"/>
          <p:cNvPicPr>
            <a:picLocks noChangeAspect="1" noChangeArrowheads="1"/>
          </p:cNvPicPr>
          <p:nvPr/>
        </p:nvPicPr>
        <p:blipFill>
          <a:blip r:embed="rId3" cstate="print"/>
          <a:srcRect/>
          <a:stretch>
            <a:fillRect/>
          </a:stretch>
        </p:blipFill>
        <p:spPr bwMode="auto">
          <a:xfrm>
            <a:off x="6934200" y="2205039"/>
            <a:ext cx="3429000" cy="2905125"/>
          </a:xfrm>
          <a:prstGeom prst="rect">
            <a:avLst/>
          </a:prstGeom>
          <a:noFill/>
          <a:ln w="38100">
            <a:solidFill>
              <a:srgbClr val="002060"/>
            </a:solidFill>
            <a:miter lim="800000"/>
            <a:headEnd/>
            <a:tailEnd/>
          </a:ln>
        </p:spPr>
      </p:pic>
    </p:spTree>
    <p:extLst>
      <p:ext uri="{BB962C8B-B14F-4D97-AF65-F5344CB8AC3E}">
        <p14:creationId xmlns:p14="http://schemas.microsoft.com/office/powerpoint/2010/main" val="369356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866900" y="303213"/>
            <a:ext cx="8458200" cy="5486400"/>
          </a:xfrm>
          <a:prstGeom prst="rect">
            <a:avLst/>
          </a:prstGeom>
          <a:solidFill>
            <a:schemeClr val="accent4"/>
          </a:solidFill>
          <a:ln w="38100">
            <a:solidFill>
              <a:srgbClr val="002060"/>
            </a:solidFill>
            <a:miter lim="800000"/>
            <a:headEnd/>
            <a:tailEnd/>
          </a:ln>
        </p:spPr>
        <p:txBody>
          <a:bodyPr anchor="ctr"/>
          <a:lstStyle/>
          <a:p>
            <a:pPr algn="ctr">
              <a:defRPr/>
            </a:pPr>
            <a:endParaRPr lang="en-US" sz="4400" dirty="0">
              <a:solidFill>
                <a:srgbClr val="660066"/>
              </a:solidFill>
              <a:latin typeface="+mj-lt"/>
              <a:ea typeface="+mj-ea"/>
              <a:cs typeface="+mj-cs"/>
            </a:endParaRPr>
          </a:p>
        </p:txBody>
      </p:sp>
      <p:sp>
        <p:nvSpPr>
          <p:cNvPr id="4098" name="Title 1"/>
          <p:cNvSpPr>
            <a:spLocks noGrp="1"/>
          </p:cNvSpPr>
          <p:nvPr>
            <p:ph type="title"/>
          </p:nvPr>
        </p:nvSpPr>
        <p:spPr>
          <a:xfrm>
            <a:off x="1981200" y="2857500"/>
            <a:ext cx="8229600" cy="1143000"/>
          </a:xfrm>
        </p:spPr>
        <p:txBody>
          <a:bodyPr>
            <a:normAutofit fontScale="90000"/>
          </a:bodyPr>
          <a:lstStyle/>
          <a:p>
            <a:pPr algn="ctr">
              <a:defRPr/>
            </a:pPr>
            <a:r>
              <a:rPr lang="en-US" dirty="0" smtClean="0">
                <a:effectLst>
                  <a:outerShdw blurRad="38100" dist="38100" dir="2700000" algn="tl">
                    <a:srgbClr val="000000">
                      <a:alpha val="43137"/>
                    </a:srgbClr>
                  </a:outerShdw>
                </a:effectLst>
              </a:rPr>
              <a:t>Activity</a:t>
            </a:r>
            <a:r>
              <a:rPr lang="en-US" dirty="0" smtClean="0"/>
              <a:t>: </a:t>
            </a:r>
            <a:br>
              <a:rPr lang="en-US" dirty="0" smtClean="0"/>
            </a:br>
            <a:r>
              <a:rPr lang="en-US" sz="8900" dirty="0" smtClean="0"/>
              <a:t/>
            </a:r>
            <a:br>
              <a:rPr lang="en-US" sz="8900" dirty="0" smtClean="0"/>
            </a:br>
            <a:r>
              <a:rPr lang="en-US" sz="8900" b="1" dirty="0">
                <a:solidFill>
                  <a:srgbClr val="FF9900"/>
                </a:solidFill>
                <a:effectLst>
                  <a:outerShdw blurRad="38100" dist="38100" dir="2700000" algn="tl">
                    <a:srgbClr val="000000">
                      <a:alpha val="43137"/>
                    </a:srgbClr>
                  </a:outerShdw>
                </a:effectLst>
              </a:rPr>
              <a:t>Sequencing the </a:t>
            </a:r>
            <a:br>
              <a:rPr lang="en-US" sz="8900" b="1" dirty="0">
                <a:solidFill>
                  <a:srgbClr val="FF9900"/>
                </a:solidFill>
                <a:effectLst>
                  <a:outerShdw blurRad="38100" dist="38100" dir="2700000" algn="tl">
                    <a:srgbClr val="000000">
                      <a:alpha val="43137"/>
                    </a:srgbClr>
                  </a:outerShdw>
                </a:effectLst>
              </a:rPr>
            </a:br>
            <a:r>
              <a:rPr lang="en-US" sz="8900" b="1" dirty="0">
                <a:solidFill>
                  <a:srgbClr val="FF9900"/>
                </a:solidFill>
                <a:effectLst>
                  <a:outerShdw blurRad="38100" dist="38100" dir="2700000" algn="tl">
                    <a:srgbClr val="000000">
                      <a:alpha val="43137"/>
                    </a:srgbClr>
                  </a:outerShdw>
                </a:effectLst>
              </a:rPr>
              <a:t>O-M Cycle</a:t>
            </a:r>
            <a:endParaRPr lang="en-US" sz="8900" b="1" dirty="0" smtClean="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129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2362200" y="2362200"/>
            <a:ext cx="7620000" cy="2514600"/>
          </a:xfrm>
          <a:prstGeom prst="rect">
            <a:avLst/>
          </a:prstGeom>
          <a:noFill/>
          <a:ln w="9525">
            <a:noFill/>
            <a:miter lim="800000"/>
            <a:headEnd/>
            <a:tailEnd/>
          </a:ln>
        </p:spPr>
        <p:txBody>
          <a:bodyPr anchor="ctr"/>
          <a:lstStyle/>
          <a:p>
            <a:pPr algn="ctr">
              <a:defRPr/>
            </a:pPr>
            <a:r>
              <a:rPr lang="en-US" sz="8000" i="1" dirty="0">
                <a:latin typeface="Aharoni" pitchFamily="2" charset="-79"/>
                <a:ea typeface="+mj-ea"/>
                <a:cs typeface="Aharoni" pitchFamily="2" charset="-79"/>
              </a:rPr>
              <a:t>Questions</a:t>
            </a:r>
          </a:p>
        </p:txBody>
      </p:sp>
      <p:sp>
        <p:nvSpPr>
          <p:cNvPr id="13" name="Title 1"/>
          <p:cNvSpPr txBox="1">
            <a:spLocks/>
          </p:cNvSpPr>
          <p:nvPr/>
        </p:nvSpPr>
        <p:spPr bwMode="auto">
          <a:xfrm>
            <a:off x="9372600" y="12192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75000"/>
                  </a:schemeClr>
                </a:solidFill>
                <a:latin typeface="Cooper Black" pitchFamily="18" charset="0"/>
                <a:ea typeface="+mj-ea"/>
                <a:cs typeface="Aharoni" pitchFamily="2" charset="-79"/>
              </a:rPr>
              <a:t>?</a:t>
            </a:r>
            <a:endParaRPr lang="en-US" sz="2400" dirty="0">
              <a:solidFill>
                <a:schemeClr val="accent6">
                  <a:lumMod val="75000"/>
                </a:schemeClr>
              </a:solidFill>
              <a:latin typeface="Cooper Black" pitchFamily="18" charset="0"/>
              <a:ea typeface="+mj-ea"/>
              <a:cs typeface="Aharoni" pitchFamily="2" charset="-79"/>
            </a:endParaRPr>
          </a:p>
        </p:txBody>
      </p:sp>
      <p:sp>
        <p:nvSpPr>
          <p:cNvPr id="14" name="Title 1"/>
          <p:cNvSpPr txBox="1">
            <a:spLocks/>
          </p:cNvSpPr>
          <p:nvPr/>
        </p:nvSpPr>
        <p:spPr bwMode="auto">
          <a:xfrm rot="1040135">
            <a:off x="2133600" y="48768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50000"/>
                  </a:schemeClr>
                </a:solidFill>
                <a:latin typeface="Algerian" pitchFamily="82" charset="0"/>
                <a:ea typeface="+mj-ea"/>
                <a:cs typeface="Aharoni" pitchFamily="2" charset="-79"/>
              </a:rPr>
              <a:t>?</a:t>
            </a:r>
            <a:endParaRPr lang="en-US" sz="2400" dirty="0">
              <a:solidFill>
                <a:schemeClr val="accent6">
                  <a:lumMod val="50000"/>
                </a:schemeClr>
              </a:solidFill>
              <a:latin typeface="Algerian" pitchFamily="82" charset="0"/>
              <a:ea typeface="+mj-ea"/>
              <a:cs typeface="Aharoni" pitchFamily="2" charset="-79"/>
            </a:endParaRPr>
          </a:p>
        </p:txBody>
      </p:sp>
      <p:sp>
        <p:nvSpPr>
          <p:cNvPr id="15" name="Title 1"/>
          <p:cNvSpPr txBox="1">
            <a:spLocks/>
          </p:cNvSpPr>
          <p:nvPr/>
        </p:nvSpPr>
        <p:spPr bwMode="auto">
          <a:xfrm rot="559864">
            <a:off x="7924800" y="480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60000"/>
                    <a:lumOff val="40000"/>
                  </a:schemeClr>
                </a:solidFill>
                <a:latin typeface="Aharoni" pitchFamily="2" charset="-79"/>
                <a:ea typeface="+mj-ea"/>
                <a:cs typeface="Aharoni" pitchFamily="2" charset="-79"/>
              </a:rPr>
              <a:t>?</a:t>
            </a:r>
            <a:endParaRPr lang="en-US" sz="3200" b="1" dirty="0">
              <a:solidFill>
                <a:schemeClr val="accent6">
                  <a:lumMod val="60000"/>
                  <a:lumOff val="40000"/>
                </a:schemeClr>
              </a:solidFill>
              <a:latin typeface="Aharoni" pitchFamily="2" charset="-79"/>
              <a:ea typeface="+mj-ea"/>
              <a:cs typeface="Aharoni" pitchFamily="2" charset="-79"/>
            </a:endParaRPr>
          </a:p>
        </p:txBody>
      </p:sp>
      <p:sp>
        <p:nvSpPr>
          <p:cNvPr id="16" name="Title 1"/>
          <p:cNvSpPr txBox="1">
            <a:spLocks/>
          </p:cNvSpPr>
          <p:nvPr/>
        </p:nvSpPr>
        <p:spPr bwMode="auto">
          <a:xfrm rot="20912862">
            <a:off x="3810000" y="6096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Bauhaus 93" pitchFamily="82" charset="0"/>
                <a:ea typeface="+mj-ea"/>
                <a:cs typeface="Aharoni" pitchFamily="2" charset="-79"/>
              </a:rPr>
              <a:t>?</a:t>
            </a:r>
            <a:endParaRPr lang="en-US" sz="2400" b="1" dirty="0">
              <a:solidFill>
                <a:schemeClr val="accent6">
                  <a:lumMod val="75000"/>
                </a:schemeClr>
              </a:solidFill>
              <a:latin typeface="Bauhaus 93" pitchFamily="82" charset="0"/>
              <a:ea typeface="+mj-ea"/>
              <a:cs typeface="Aharoni" pitchFamily="2" charset="-79"/>
            </a:endParaRPr>
          </a:p>
        </p:txBody>
      </p:sp>
      <p:sp>
        <p:nvSpPr>
          <p:cNvPr id="17" name="Title 1"/>
          <p:cNvSpPr txBox="1">
            <a:spLocks/>
          </p:cNvSpPr>
          <p:nvPr/>
        </p:nvSpPr>
        <p:spPr bwMode="auto">
          <a:xfrm>
            <a:off x="5715000" y="99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50000"/>
                  </a:schemeClr>
                </a:solidFill>
                <a:latin typeface="Brush Script MT" pitchFamily="66" charset="0"/>
                <a:cs typeface="Aharoni" pitchFamily="2" charset="-79"/>
              </a:rPr>
              <a:t>!</a:t>
            </a:r>
            <a:endParaRPr lang="en-US" sz="3200" b="1" dirty="0">
              <a:solidFill>
                <a:schemeClr val="accent6">
                  <a:lumMod val="50000"/>
                </a:schemeClr>
              </a:solidFill>
              <a:latin typeface="Brush Script MT" pitchFamily="66" charset="0"/>
              <a:cs typeface="Aharoni" pitchFamily="2" charset="-79"/>
            </a:endParaRPr>
          </a:p>
        </p:txBody>
      </p:sp>
      <p:sp>
        <p:nvSpPr>
          <p:cNvPr id="18" name="Title 1"/>
          <p:cNvSpPr txBox="1">
            <a:spLocks/>
          </p:cNvSpPr>
          <p:nvPr/>
        </p:nvSpPr>
        <p:spPr bwMode="auto">
          <a:xfrm>
            <a:off x="4419600" y="46482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Gungsuh" pitchFamily="18" charset="-127"/>
                <a:ea typeface="Gungsuh" pitchFamily="18" charset="-127"/>
                <a:cs typeface="Aharoni" pitchFamily="2" charset="-79"/>
              </a:rPr>
              <a:t>!</a:t>
            </a:r>
            <a:endParaRPr lang="en-US" sz="2400" b="1" dirty="0">
              <a:solidFill>
                <a:schemeClr val="accent6">
                  <a:lumMod val="75000"/>
                </a:schemeClr>
              </a:solidFill>
              <a:latin typeface="Gungsuh" pitchFamily="18" charset="-127"/>
              <a:ea typeface="Gungsuh" pitchFamily="18" charset="-127"/>
              <a:cs typeface="Aharoni" pitchFamily="2" charset="-79"/>
            </a:endParaRPr>
          </a:p>
        </p:txBody>
      </p:sp>
      <p:sp>
        <p:nvSpPr>
          <p:cNvPr id="19" name="Title 1"/>
          <p:cNvSpPr txBox="1">
            <a:spLocks/>
          </p:cNvSpPr>
          <p:nvPr/>
        </p:nvSpPr>
        <p:spPr bwMode="auto">
          <a:xfrm rot="20941541">
            <a:off x="2019300" y="2224088"/>
            <a:ext cx="1066800" cy="1295400"/>
          </a:xfrm>
          <a:prstGeom prst="rect">
            <a:avLst/>
          </a:prstGeom>
          <a:noFill/>
          <a:ln w="9525">
            <a:noFill/>
            <a:miter lim="800000"/>
            <a:headEnd/>
            <a:tailEnd/>
          </a:ln>
        </p:spPr>
        <p:txBody>
          <a:bodyPr anchor="ctr"/>
          <a:lstStyle/>
          <a:p>
            <a:pPr algn="ctr">
              <a:defRPr/>
            </a:pPr>
            <a:r>
              <a:rPr lang="en-US" sz="11500" dirty="0">
                <a:solidFill>
                  <a:schemeClr val="accent6">
                    <a:lumMod val="60000"/>
                    <a:lumOff val="40000"/>
                  </a:schemeClr>
                </a:solidFill>
                <a:latin typeface="Algerian" pitchFamily="82" charset="0"/>
                <a:cs typeface="Aharoni" pitchFamily="2" charset="-79"/>
              </a:rPr>
              <a:t>!</a:t>
            </a:r>
            <a:endParaRPr lang="en-US" sz="2800" dirty="0">
              <a:solidFill>
                <a:schemeClr val="accent6">
                  <a:lumMod val="60000"/>
                  <a:lumOff val="40000"/>
                </a:schemeClr>
              </a:solidFill>
              <a:latin typeface="Algerian" pitchFamily="82" charset="0"/>
              <a:cs typeface="Aharoni" pitchFamily="2" charset="-79"/>
            </a:endParaRPr>
          </a:p>
        </p:txBody>
      </p:sp>
      <p:sp>
        <p:nvSpPr>
          <p:cNvPr id="20" name="Title 1"/>
          <p:cNvSpPr txBox="1">
            <a:spLocks/>
          </p:cNvSpPr>
          <p:nvPr/>
        </p:nvSpPr>
        <p:spPr bwMode="auto">
          <a:xfrm>
            <a:off x="9067800" y="3352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50000"/>
                  </a:schemeClr>
                </a:solidFill>
                <a:latin typeface="Bauhaus 93" pitchFamily="82" charset="0"/>
                <a:cs typeface="Aharoni" pitchFamily="2" charset="-79"/>
              </a:rPr>
              <a:t>!</a:t>
            </a:r>
            <a:endParaRPr lang="en-US" sz="2400" b="1" dirty="0">
              <a:solidFill>
                <a:schemeClr val="accent6">
                  <a:lumMod val="50000"/>
                </a:schemeClr>
              </a:solidFill>
              <a:latin typeface="Bauhaus 93" pitchFamily="82" charset="0"/>
              <a:cs typeface="Aharoni" pitchFamily="2" charset="-79"/>
            </a:endParaRPr>
          </a:p>
        </p:txBody>
      </p:sp>
      <p:sp>
        <p:nvSpPr>
          <p:cNvPr id="21" name="Title 1"/>
          <p:cNvSpPr txBox="1">
            <a:spLocks/>
          </p:cNvSpPr>
          <p:nvPr/>
        </p:nvSpPr>
        <p:spPr bwMode="auto">
          <a:xfrm rot="21075487">
            <a:off x="8382000" y="304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60000"/>
                    <a:lumOff val="40000"/>
                  </a:schemeClr>
                </a:solidFill>
                <a:latin typeface="Aharoni" pitchFamily="2" charset="-79"/>
                <a:cs typeface="Aharoni" pitchFamily="2" charset="-79"/>
              </a:rPr>
              <a:t>!</a:t>
            </a:r>
            <a:endParaRPr lang="en-US" sz="2400" b="1" dirty="0">
              <a:solidFill>
                <a:schemeClr val="accent6">
                  <a:lumMod val="60000"/>
                  <a:lumOff val="40000"/>
                </a:schemeClr>
              </a:solidFill>
              <a:latin typeface="Aharoni" pitchFamily="2" charset="-79"/>
              <a:cs typeface="Aharoni" pitchFamily="2" charset="-79"/>
            </a:endParaRPr>
          </a:p>
        </p:txBody>
      </p:sp>
    </p:spTree>
    <p:extLst>
      <p:ext uri="{BB962C8B-B14F-4D97-AF65-F5344CB8AC3E}">
        <p14:creationId xmlns:p14="http://schemas.microsoft.com/office/powerpoint/2010/main" val="422464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866900" y="149225"/>
            <a:ext cx="8458200" cy="914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We’ve Learned…</a:t>
            </a:r>
            <a:endParaRPr lang="en-US" sz="4400" b="1" dirty="0">
              <a:solidFill>
                <a:srgbClr val="FF9900"/>
              </a:solidFill>
              <a:effectLst>
                <a:outerShdw blurRad="38100" dist="38100" dir="2700000" algn="tl">
                  <a:srgbClr val="000000">
                    <a:alpha val="43137"/>
                  </a:srgbClr>
                </a:outerShdw>
              </a:effectLst>
              <a:latin typeface="+mj-lt"/>
              <a:ea typeface="+mj-ea"/>
              <a:cs typeface="+mj-cs"/>
            </a:endParaRPr>
          </a:p>
        </p:txBody>
      </p:sp>
      <p:sp>
        <p:nvSpPr>
          <p:cNvPr id="6" name="Content Placeholder 2"/>
          <p:cNvSpPr>
            <a:spLocks noGrp="1"/>
          </p:cNvSpPr>
          <p:nvPr>
            <p:ph idx="1"/>
          </p:nvPr>
        </p:nvSpPr>
        <p:spPr>
          <a:xfrm>
            <a:off x="1524000" y="1195589"/>
            <a:ext cx="9144000" cy="5257800"/>
          </a:xfrm>
        </p:spPr>
        <p:txBody>
          <a:bodyPr/>
          <a:lstStyle/>
          <a:p>
            <a:pPr>
              <a:buNone/>
            </a:pPr>
            <a:r>
              <a:rPr lang="en-US" b="1" dirty="0" smtClean="0"/>
              <a:t>About puberty…</a:t>
            </a:r>
          </a:p>
          <a:p>
            <a:r>
              <a:rPr lang="en-US" dirty="0" smtClean="0"/>
              <a:t>Puberty is a time of changes</a:t>
            </a:r>
          </a:p>
          <a:p>
            <a:r>
              <a:rPr lang="en-US" dirty="0" smtClean="0"/>
              <a:t>Marks the beginning of reproductive capacity</a:t>
            </a:r>
          </a:p>
          <a:p>
            <a:r>
              <a:rPr lang="en-US" dirty="0" smtClean="0"/>
              <a:t>Everyone goes through puberty differently</a:t>
            </a:r>
          </a:p>
          <a:p>
            <a:pPr>
              <a:buNone/>
            </a:pPr>
            <a:r>
              <a:rPr lang="en-US" b="1" dirty="0" smtClean="0"/>
              <a:t>About the reproductive system… </a:t>
            </a:r>
          </a:p>
          <a:p>
            <a:r>
              <a:rPr lang="en-US" dirty="0" smtClean="0"/>
              <a:t>Works to make it possible for a man and  a women to conceive a child </a:t>
            </a:r>
          </a:p>
          <a:p>
            <a:r>
              <a:rPr lang="en-US" dirty="0" smtClean="0"/>
              <a:t>The parts and functions of the male and female reproductive system</a:t>
            </a:r>
          </a:p>
        </p:txBody>
      </p:sp>
    </p:spTree>
    <p:extLst>
      <p:ext uri="{BB962C8B-B14F-4D97-AF65-F5344CB8AC3E}">
        <p14:creationId xmlns:p14="http://schemas.microsoft.com/office/powerpoint/2010/main" val="93260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447800"/>
            <a:ext cx="8458200" cy="4495800"/>
          </a:xfrm>
        </p:spPr>
        <p:txBody>
          <a:bodyPr/>
          <a:lstStyle/>
          <a:p>
            <a:pPr>
              <a:buNone/>
            </a:pPr>
            <a:r>
              <a:rPr lang="en-US" b="1" dirty="0" smtClean="0"/>
              <a:t>About ovulation, menstruation and conception… </a:t>
            </a:r>
          </a:p>
          <a:p>
            <a:r>
              <a:rPr lang="en-US" dirty="0" smtClean="0"/>
              <a:t>Ovulation is the release of the ovum</a:t>
            </a:r>
          </a:p>
          <a:p>
            <a:r>
              <a:rPr lang="en-US" dirty="0" smtClean="0"/>
              <a:t>Conception is the joining of the sperm and ovum to create a zygote</a:t>
            </a:r>
          </a:p>
          <a:p>
            <a:r>
              <a:rPr lang="en-US" dirty="0" smtClean="0"/>
              <a:t>Menstruation occurs when the ovum is not fertilized  </a:t>
            </a:r>
          </a:p>
          <a:p>
            <a:r>
              <a:rPr lang="en-US" dirty="0" smtClean="0"/>
              <a:t>Remember it is very difficult to predict this process! </a:t>
            </a:r>
          </a:p>
          <a:p>
            <a:endParaRPr lang="en-US" dirty="0"/>
          </a:p>
        </p:txBody>
      </p:sp>
      <p:sp>
        <p:nvSpPr>
          <p:cNvPr id="4" name="Title 1"/>
          <p:cNvSpPr txBox="1">
            <a:spLocks/>
          </p:cNvSpPr>
          <p:nvPr/>
        </p:nvSpPr>
        <p:spPr bwMode="auto">
          <a:xfrm>
            <a:off x="1866900" y="149225"/>
            <a:ext cx="8458200" cy="914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We’ve Learned…</a:t>
            </a:r>
            <a:endParaRPr lang="en-US" sz="4400" b="1" dirty="0">
              <a:solidFill>
                <a:srgbClr val="FF99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49084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2362200" y="2362200"/>
            <a:ext cx="7620000" cy="2514600"/>
          </a:xfrm>
          <a:prstGeom prst="rect">
            <a:avLst/>
          </a:prstGeom>
          <a:noFill/>
          <a:ln w="9525">
            <a:noFill/>
            <a:miter lim="800000"/>
            <a:headEnd/>
            <a:tailEnd/>
          </a:ln>
        </p:spPr>
        <p:txBody>
          <a:bodyPr anchor="ctr"/>
          <a:lstStyle/>
          <a:p>
            <a:pPr algn="ctr">
              <a:defRPr/>
            </a:pPr>
            <a:r>
              <a:rPr lang="en-US" sz="8000" i="1" dirty="0">
                <a:latin typeface="Aharoni" pitchFamily="2" charset="-79"/>
                <a:ea typeface="+mj-ea"/>
                <a:cs typeface="Aharoni" pitchFamily="2" charset="-79"/>
              </a:rPr>
              <a:t>Questions</a:t>
            </a:r>
          </a:p>
        </p:txBody>
      </p:sp>
      <p:sp>
        <p:nvSpPr>
          <p:cNvPr id="13" name="Title 1"/>
          <p:cNvSpPr txBox="1">
            <a:spLocks/>
          </p:cNvSpPr>
          <p:nvPr/>
        </p:nvSpPr>
        <p:spPr bwMode="auto">
          <a:xfrm>
            <a:off x="9372600" y="12192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75000"/>
                  </a:schemeClr>
                </a:solidFill>
                <a:latin typeface="Cooper Black" pitchFamily="18" charset="0"/>
                <a:ea typeface="+mj-ea"/>
                <a:cs typeface="Aharoni" pitchFamily="2" charset="-79"/>
              </a:rPr>
              <a:t>?</a:t>
            </a:r>
            <a:endParaRPr lang="en-US" sz="2400" dirty="0">
              <a:solidFill>
                <a:schemeClr val="accent6">
                  <a:lumMod val="75000"/>
                </a:schemeClr>
              </a:solidFill>
              <a:latin typeface="Cooper Black" pitchFamily="18" charset="0"/>
              <a:ea typeface="+mj-ea"/>
              <a:cs typeface="Aharoni" pitchFamily="2" charset="-79"/>
            </a:endParaRPr>
          </a:p>
        </p:txBody>
      </p:sp>
      <p:sp>
        <p:nvSpPr>
          <p:cNvPr id="14" name="Title 1"/>
          <p:cNvSpPr txBox="1">
            <a:spLocks/>
          </p:cNvSpPr>
          <p:nvPr/>
        </p:nvSpPr>
        <p:spPr bwMode="auto">
          <a:xfrm rot="1040135">
            <a:off x="2133600" y="48768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50000"/>
                  </a:schemeClr>
                </a:solidFill>
                <a:latin typeface="Algerian" pitchFamily="82" charset="0"/>
                <a:ea typeface="+mj-ea"/>
                <a:cs typeface="Aharoni" pitchFamily="2" charset="-79"/>
              </a:rPr>
              <a:t>?</a:t>
            </a:r>
            <a:endParaRPr lang="en-US" sz="2400" dirty="0">
              <a:solidFill>
                <a:schemeClr val="accent6">
                  <a:lumMod val="50000"/>
                </a:schemeClr>
              </a:solidFill>
              <a:latin typeface="Algerian" pitchFamily="82" charset="0"/>
              <a:ea typeface="+mj-ea"/>
              <a:cs typeface="Aharoni" pitchFamily="2" charset="-79"/>
            </a:endParaRPr>
          </a:p>
        </p:txBody>
      </p:sp>
      <p:sp>
        <p:nvSpPr>
          <p:cNvPr id="15" name="Title 1"/>
          <p:cNvSpPr txBox="1">
            <a:spLocks/>
          </p:cNvSpPr>
          <p:nvPr/>
        </p:nvSpPr>
        <p:spPr bwMode="auto">
          <a:xfrm rot="559864">
            <a:off x="7924800" y="480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60000"/>
                    <a:lumOff val="40000"/>
                  </a:schemeClr>
                </a:solidFill>
                <a:latin typeface="Aharoni" pitchFamily="2" charset="-79"/>
                <a:ea typeface="+mj-ea"/>
                <a:cs typeface="Aharoni" pitchFamily="2" charset="-79"/>
              </a:rPr>
              <a:t>?</a:t>
            </a:r>
            <a:endParaRPr lang="en-US" sz="3200" b="1" dirty="0">
              <a:solidFill>
                <a:schemeClr val="accent6">
                  <a:lumMod val="60000"/>
                  <a:lumOff val="40000"/>
                </a:schemeClr>
              </a:solidFill>
              <a:latin typeface="Aharoni" pitchFamily="2" charset="-79"/>
              <a:ea typeface="+mj-ea"/>
              <a:cs typeface="Aharoni" pitchFamily="2" charset="-79"/>
            </a:endParaRPr>
          </a:p>
        </p:txBody>
      </p:sp>
      <p:sp>
        <p:nvSpPr>
          <p:cNvPr id="16" name="Title 1"/>
          <p:cNvSpPr txBox="1">
            <a:spLocks/>
          </p:cNvSpPr>
          <p:nvPr/>
        </p:nvSpPr>
        <p:spPr bwMode="auto">
          <a:xfrm rot="20912862">
            <a:off x="3810000" y="6096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Bauhaus 93" pitchFamily="82" charset="0"/>
                <a:ea typeface="+mj-ea"/>
                <a:cs typeface="Aharoni" pitchFamily="2" charset="-79"/>
              </a:rPr>
              <a:t>?</a:t>
            </a:r>
            <a:endParaRPr lang="en-US" sz="2400" b="1" dirty="0">
              <a:solidFill>
                <a:schemeClr val="accent6">
                  <a:lumMod val="75000"/>
                </a:schemeClr>
              </a:solidFill>
              <a:latin typeface="Bauhaus 93" pitchFamily="82" charset="0"/>
              <a:ea typeface="+mj-ea"/>
              <a:cs typeface="Aharoni" pitchFamily="2" charset="-79"/>
            </a:endParaRPr>
          </a:p>
        </p:txBody>
      </p:sp>
      <p:sp>
        <p:nvSpPr>
          <p:cNvPr id="17" name="Title 1"/>
          <p:cNvSpPr txBox="1">
            <a:spLocks/>
          </p:cNvSpPr>
          <p:nvPr/>
        </p:nvSpPr>
        <p:spPr bwMode="auto">
          <a:xfrm>
            <a:off x="5715000" y="99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50000"/>
                  </a:schemeClr>
                </a:solidFill>
                <a:latin typeface="Brush Script MT" pitchFamily="66" charset="0"/>
                <a:cs typeface="Aharoni" pitchFamily="2" charset="-79"/>
              </a:rPr>
              <a:t>!</a:t>
            </a:r>
            <a:endParaRPr lang="en-US" sz="3200" b="1" dirty="0">
              <a:solidFill>
                <a:schemeClr val="accent6">
                  <a:lumMod val="50000"/>
                </a:schemeClr>
              </a:solidFill>
              <a:latin typeface="Brush Script MT" pitchFamily="66" charset="0"/>
              <a:cs typeface="Aharoni" pitchFamily="2" charset="-79"/>
            </a:endParaRPr>
          </a:p>
        </p:txBody>
      </p:sp>
      <p:sp>
        <p:nvSpPr>
          <p:cNvPr id="18" name="Title 1"/>
          <p:cNvSpPr txBox="1">
            <a:spLocks/>
          </p:cNvSpPr>
          <p:nvPr/>
        </p:nvSpPr>
        <p:spPr bwMode="auto">
          <a:xfrm>
            <a:off x="4419600" y="46482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Gungsuh" pitchFamily="18" charset="-127"/>
                <a:ea typeface="Gungsuh" pitchFamily="18" charset="-127"/>
                <a:cs typeface="Aharoni" pitchFamily="2" charset="-79"/>
              </a:rPr>
              <a:t>!</a:t>
            </a:r>
            <a:endParaRPr lang="en-US" sz="2400" b="1" dirty="0">
              <a:solidFill>
                <a:schemeClr val="accent6">
                  <a:lumMod val="75000"/>
                </a:schemeClr>
              </a:solidFill>
              <a:latin typeface="Gungsuh" pitchFamily="18" charset="-127"/>
              <a:ea typeface="Gungsuh" pitchFamily="18" charset="-127"/>
              <a:cs typeface="Aharoni" pitchFamily="2" charset="-79"/>
            </a:endParaRPr>
          </a:p>
        </p:txBody>
      </p:sp>
      <p:sp>
        <p:nvSpPr>
          <p:cNvPr id="19" name="Title 1"/>
          <p:cNvSpPr txBox="1">
            <a:spLocks/>
          </p:cNvSpPr>
          <p:nvPr/>
        </p:nvSpPr>
        <p:spPr bwMode="auto">
          <a:xfrm rot="20941541">
            <a:off x="2019300" y="2224088"/>
            <a:ext cx="1066800" cy="1295400"/>
          </a:xfrm>
          <a:prstGeom prst="rect">
            <a:avLst/>
          </a:prstGeom>
          <a:noFill/>
          <a:ln w="9525">
            <a:noFill/>
            <a:miter lim="800000"/>
            <a:headEnd/>
            <a:tailEnd/>
          </a:ln>
        </p:spPr>
        <p:txBody>
          <a:bodyPr anchor="ctr"/>
          <a:lstStyle/>
          <a:p>
            <a:pPr algn="ctr">
              <a:defRPr/>
            </a:pPr>
            <a:r>
              <a:rPr lang="en-US" sz="11500" dirty="0">
                <a:solidFill>
                  <a:schemeClr val="accent6">
                    <a:lumMod val="60000"/>
                    <a:lumOff val="40000"/>
                  </a:schemeClr>
                </a:solidFill>
                <a:latin typeface="Algerian" pitchFamily="82" charset="0"/>
                <a:cs typeface="Aharoni" pitchFamily="2" charset="-79"/>
              </a:rPr>
              <a:t>!</a:t>
            </a:r>
            <a:endParaRPr lang="en-US" sz="2800" dirty="0">
              <a:solidFill>
                <a:schemeClr val="accent6">
                  <a:lumMod val="60000"/>
                  <a:lumOff val="40000"/>
                </a:schemeClr>
              </a:solidFill>
              <a:latin typeface="Algerian" pitchFamily="82" charset="0"/>
              <a:cs typeface="Aharoni" pitchFamily="2" charset="-79"/>
            </a:endParaRPr>
          </a:p>
        </p:txBody>
      </p:sp>
      <p:sp>
        <p:nvSpPr>
          <p:cNvPr id="20" name="Title 1"/>
          <p:cNvSpPr txBox="1">
            <a:spLocks/>
          </p:cNvSpPr>
          <p:nvPr/>
        </p:nvSpPr>
        <p:spPr bwMode="auto">
          <a:xfrm>
            <a:off x="9067800" y="3352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50000"/>
                  </a:schemeClr>
                </a:solidFill>
                <a:latin typeface="Bauhaus 93" pitchFamily="82" charset="0"/>
                <a:cs typeface="Aharoni" pitchFamily="2" charset="-79"/>
              </a:rPr>
              <a:t>!</a:t>
            </a:r>
            <a:endParaRPr lang="en-US" sz="2400" b="1" dirty="0">
              <a:solidFill>
                <a:schemeClr val="accent6">
                  <a:lumMod val="50000"/>
                </a:schemeClr>
              </a:solidFill>
              <a:latin typeface="Bauhaus 93" pitchFamily="82" charset="0"/>
              <a:cs typeface="Aharoni" pitchFamily="2" charset="-79"/>
            </a:endParaRPr>
          </a:p>
        </p:txBody>
      </p:sp>
      <p:sp>
        <p:nvSpPr>
          <p:cNvPr id="21" name="Title 1"/>
          <p:cNvSpPr txBox="1">
            <a:spLocks/>
          </p:cNvSpPr>
          <p:nvPr/>
        </p:nvSpPr>
        <p:spPr bwMode="auto">
          <a:xfrm rot="21075487">
            <a:off x="8382000" y="304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60000"/>
                    <a:lumOff val="40000"/>
                  </a:schemeClr>
                </a:solidFill>
                <a:latin typeface="Aharoni" pitchFamily="2" charset="-79"/>
                <a:cs typeface="Aharoni" pitchFamily="2" charset="-79"/>
              </a:rPr>
              <a:t>!</a:t>
            </a:r>
            <a:endParaRPr lang="en-US" sz="2400" b="1" dirty="0">
              <a:solidFill>
                <a:schemeClr val="accent6">
                  <a:lumMod val="60000"/>
                  <a:lumOff val="40000"/>
                </a:schemeClr>
              </a:solidFill>
              <a:latin typeface="Aharoni" pitchFamily="2" charset="-79"/>
              <a:cs typeface="Aharoni" pitchFamily="2" charset="-79"/>
            </a:endParaRPr>
          </a:p>
        </p:txBody>
      </p:sp>
    </p:spTree>
    <p:extLst>
      <p:ext uri="{BB962C8B-B14F-4D97-AF65-F5344CB8AC3E}">
        <p14:creationId xmlns:p14="http://schemas.microsoft.com/office/powerpoint/2010/main" val="294939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866900" y="303213"/>
            <a:ext cx="8458200" cy="5486400"/>
          </a:xfrm>
          <a:prstGeom prst="rect">
            <a:avLst/>
          </a:prstGeom>
          <a:solidFill>
            <a:schemeClr val="accent4"/>
          </a:solidFill>
          <a:ln w="38100">
            <a:solidFill>
              <a:srgbClr val="002060"/>
            </a:solidFill>
            <a:miter lim="800000"/>
            <a:headEnd/>
            <a:tailEnd/>
          </a:ln>
        </p:spPr>
        <p:txBody>
          <a:bodyPr anchor="ctr"/>
          <a:lstStyle/>
          <a:p>
            <a:pPr algn="ctr">
              <a:defRPr/>
            </a:pPr>
            <a:r>
              <a:rPr lang="en-US" sz="8000" b="1" dirty="0">
                <a:solidFill>
                  <a:schemeClr val="accent2"/>
                </a:solidFill>
              </a:rPr>
              <a:t>What to do about your period?</a:t>
            </a:r>
          </a:p>
        </p:txBody>
      </p:sp>
    </p:spTree>
    <p:extLst>
      <p:ext uri="{BB962C8B-B14F-4D97-AF65-F5344CB8AC3E}">
        <p14:creationId xmlns:p14="http://schemas.microsoft.com/office/powerpoint/2010/main" val="3142547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1676400" y="1143000"/>
            <a:ext cx="8839200" cy="1371600"/>
          </a:xfrm>
          <a:prstGeom prst="rect">
            <a:avLst/>
          </a:prstGeom>
          <a:noFill/>
          <a:ln w="9525">
            <a:noFill/>
            <a:miter lim="800000"/>
            <a:headEnd/>
            <a:tailEnd/>
          </a:ln>
        </p:spPr>
        <p:txBody>
          <a:bodyPr/>
          <a:lstStyle/>
          <a:p>
            <a:pPr marL="342900" indent="-342900" algn="ctr">
              <a:spcBef>
                <a:spcPct val="20000"/>
              </a:spcBef>
              <a:defRPr/>
            </a:pPr>
            <a:r>
              <a:rPr lang="en-US" sz="3600" dirty="0"/>
              <a:t>   </a:t>
            </a:r>
            <a:r>
              <a:rPr lang="en-US" sz="3600" b="1" dirty="0"/>
              <a:t>Pads</a:t>
            </a:r>
          </a:p>
        </p:txBody>
      </p:sp>
      <p:sp>
        <p:nvSpPr>
          <p:cNvPr id="8" name="Title 1"/>
          <p:cNvSpPr txBox="1">
            <a:spLocks/>
          </p:cNvSpPr>
          <p:nvPr/>
        </p:nvSpPr>
        <p:spPr bwMode="auto">
          <a:xfrm>
            <a:off x="1866900" y="149225"/>
            <a:ext cx="8458200" cy="914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Period Supplies</a:t>
            </a:r>
            <a:endParaRPr lang="en-US" sz="4400" b="1" dirty="0">
              <a:solidFill>
                <a:srgbClr val="FF9900"/>
              </a:solidFill>
              <a:effectLst>
                <a:outerShdw blurRad="38100" dist="38100" dir="2700000" algn="tl">
                  <a:srgbClr val="000000">
                    <a:alpha val="43137"/>
                  </a:srgbClr>
                </a:outerShdw>
              </a:effectLst>
              <a:latin typeface="+mj-lt"/>
              <a:ea typeface="+mj-ea"/>
              <a:cs typeface="+mj-cs"/>
            </a:endParaRPr>
          </a:p>
        </p:txBody>
      </p:sp>
      <p:sp>
        <p:nvSpPr>
          <p:cNvPr id="9" name="Content Placeholder 2"/>
          <p:cNvSpPr txBox="1">
            <a:spLocks/>
          </p:cNvSpPr>
          <p:nvPr/>
        </p:nvSpPr>
        <p:spPr bwMode="auto">
          <a:xfrm>
            <a:off x="1866900" y="1929780"/>
            <a:ext cx="4953000" cy="4114800"/>
          </a:xfrm>
          <a:prstGeom prst="rect">
            <a:avLst/>
          </a:prstGeom>
          <a:noFill/>
          <a:ln w="9525">
            <a:noFill/>
            <a:miter lim="800000"/>
            <a:headEnd/>
            <a:tailEnd/>
          </a:ln>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457200" indent="-457200">
              <a:buFont typeface="Arial"/>
              <a:buChar char="•"/>
            </a:pPr>
            <a:r>
              <a:rPr lang="en-US" sz="3000" dirty="0">
                <a:latin typeface="+mj-lt"/>
              </a:rPr>
              <a:t>Rectangles of absorbent material that attaches to the inside of a girl’s underwear and absorbs blood.</a:t>
            </a:r>
          </a:p>
          <a:p>
            <a:pPr marL="457200" indent="-457200">
              <a:buFont typeface="Arial"/>
              <a:buChar char="•"/>
            </a:pPr>
            <a:r>
              <a:rPr lang="en-US" sz="3000" dirty="0">
                <a:latin typeface="+mj-lt"/>
              </a:rPr>
              <a:t>Change often (at least every 3 to 4 hours) to prevent the buildup of bacteria and eliminate odor.</a:t>
            </a:r>
          </a:p>
        </p:txBody>
      </p:sp>
      <p:pic>
        <p:nvPicPr>
          <p:cNvPr id="7" name="Picture 9"/>
          <p:cNvPicPr>
            <a:picLocks noChangeAspect="1"/>
          </p:cNvPicPr>
          <p:nvPr/>
        </p:nvPicPr>
        <p:blipFill>
          <a:blip r:embed="rId3" cstate="print"/>
          <a:srcRect/>
          <a:stretch>
            <a:fillRect/>
          </a:stretch>
        </p:blipFill>
        <p:spPr bwMode="auto">
          <a:xfrm>
            <a:off x="7620001" y="1600201"/>
            <a:ext cx="2468563" cy="1642993"/>
          </a:xfrm>
          <a:prstGeom prst="rect">
            <a:avLst/>
          </a:prstGeom>
          <a:noFill/>
          <a:ln w="9525">
            <a:solidFill>
              <a:schemeClr val="tx1"/>
            </a:solidFill>
            <a:miter lim="800000"/>
            <a:headEnd/>
            <a:tailEnd/>
          </a:ln>
        </p:spPr>
      </p:pic>
      <p:pic>
        <p:nvPicPr>
          <p:cNvPr id="12" name="Picture 10"/>
          <p:cNvPicPr>
            <a:picLocks noChangeAspect="1"/>
          </p:cNvPicPr>
          <p:nvPr/>
        </p:nvPicPr>
        <p:blipFill>
          <a:blip r:embed="rId4" cstate="print"/>
          <a:srcRect/>
          <a:stretch>
            <a:fillRect/>
          </a:stretch>
        </p:blipFill>
        <p:spPr bwMode="auto">
          <a:xfrm>
            <a:off x="7811228" y="4011477"/>
            <a:ext cx="2008254" cy="200825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322140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1676400" y="1143000"/>
            <a:ext cx="8839200" cy="1371600"/>
          </a:xfrm>
          <a:prstGeom prst="rect">
            <a:avLst/>
          </a:prstGeom>
          <a:noFill/>
          <a:ln w="9525">
            <a:noFill/>
            <a:miter lim="800000"/>
            <a:headEnd/>
            <a:tailEnd/>
          </a:ln>
        </p:spPr>
        <p:txBody>
          <a:bodyPr/>
          <a:lstStyle/>
          <a:p>
            <a:pPr marL="342900" indent="-342900" algn="ctr">
              <a:spcBef>
                <a:spcPct val="20000"/>
              </a:spcBef>
              <a:defRPr/>
            </a:pPr>
            <a:r>
              <a:rPr lang="en-US" sz="3600" b="1" dirty="0"/>
              <a:t>   Tampons</a:t>
            </a:r>
          </a:p>
        </p:txBody>
      </p:sp>
      <p:sp>
        <p:nvSpPr>
          <p:cNvPr id="8" name="Title 1"/>
          <p:cNvSpPr txBox="1">
            <a:spLocks/>
          </p:cNvSpPr>
          <p:nvPr/>
        </p:nvSpPr>
        <p:spPr bwMode="auto">
          <a:xfrm>
            <a:off x="1866900" y="149225"/>
            <a:ext cx="8458200" cy="914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Period Supplies</a:t>
            </a:r>
            <a:endParaRPr lang="en-US" sz="4400" b="1" dirty="0">
              <a:solidFill>
                <a:srgbClr val="FF9900"/>
              </a:solidFill>
              <a:effectLst>
                <a:outerShdw blurRad="38100" dist="38100" dir="2700000" algn="tl">
                  <a:srgbClr val="000000">
                    <a:alpha val="43137"/>
                  </a:srgbClr>
                </a:outerShdw>
              </a:effectLst>
              <a:latin typeface="+mj-lt"/>
              <a:ea typeface="+mj-ea"/>
              <a:cs typeface="+mj-cs"/>
            </a:endParaRPr>
          </a:p>
        </p:txBody>
      </p:sp>
      <p:sp>
        <p:nvSpPr>
          <p:cNvPr id="9" name="Content Placeholder 2"/>
          <p:cNvSpPr txBox="1">
            <a:spLocks/>
          </p:cNvSpPr>
          <p:nvPr/>
        </p:nvSpPr>
        <p:spPr bwMode="auto">
          <a:xfrm>
            <a:off x="1866900" y="1905000"/>
            <a:ext cx="4953000" cy="4114800"/>
          </a:xfrm>
          <a:prstGeom prst="rect">
            <a:avLst/>
          </a:prstGeom>
          <a:noFill/>
          <a:ln w="9525">
            <a:noFill/>
            <a:miter lim="800000"/>
            <a:headEnd/>
            <a:tailEnd/>
          </a:ln>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457200" indent="-457200">
              <a:buFont typeface="Arial"/>
              <a:buChar char="•"/>
            </a:pPr>
            <a:r>
              <a:rPr lang="en-US" sz="3000" dirty="0">
                <a:latin typeface="+mj-lt"/>
              </a:rPr>
              <a:t>Absorbent material that is compressed into a tiny tubular shape.</a:t>
            </a:r>
          </a:p>
          <a:p>
            <a:pPr marL="457200" indent="-457200">
              <a:buFont typeface="Arial"/>
              <a:buChar char="•"/>
            </a:pPr>
            <a:r>
              <a:rPr lang="en-US" sz="3000" dirty="0">
                <a:latin typeface="+mj-lt"/>
              </a:rPr>
              <a:t>Absorbs blood from inside the vagina.</a:t>
            </a:r>
          </a:p>
          <a:p>
            <a:pPr marL="457200" indent="-457200">
              <a:buFont typeface="Arial"/>
              <a:buChar char="•"/>
            </a:pPr>
            <a:r>
              <a:rPr lang="en-US" sz="3000" dirty="0">
                <a:latin typeface="+mj-lt"/>
              </a:rPr>
              <a:t>Wash hands before use and follow directions.</a:t>
            </a:r>
          </a:p>
          <a:p>
            <a:pPr marL="457200" indent="-457200">
              <a:buFont typeface="Arial"/>
              <a:buChar char="•"/>
            </a:pPr>
            <a:r>
              <a:rPr lang="en-US" sz="3000" dirty="0">
                <a:latin typeface="+mj-lt"/>
              </a:rPr>
              <a:t>Change often, at least every 4-6 hours.</a:t>
            </a:r>
          </a:p>
          <a:p>
            <a:pPr eaLnBrk="1" hangingPunct="1">
              <a:spcBef>
                <a:spcPct val="20000"/>
              </a:spcBef>
              <a:buFont typeface="Arial" charset="0"/>
              <a:buChar char="•"/>
            </a:pPr>
            <a:endParaRPr lang="en-US" sz="3000" dirty="0">
              <a:latin typeface="Calibri" charset="0"/>
            </a:endParaRPr>
          </a:p>
        </p:txBody>
      </p:sp>
      <p:pic>
        <p:nvPicPr>
          <p:cNvPr id="11" name="Picture 6" descr="index.jpg"/>
          <p:cNvPicPr>
            <a:picLocks noChangeAspect="1"/>
          </p:cNvPicPr>
          <p:nvPr/>
        </p:nvPicPr>
        <p:blipFill>
          <a:blip r:embed="rId3" cstate="print"/>
          <a:srcRect/>
          <a:stretch>
            <a:fillRect/>
          </a:stretch>
        </p:blipFill>
        <p:spPr bwMode="auto">
          <a:xfrm>
            <a:off x="7620000" y="1371600"/>
            <a:ext cx="2264568" cy="1838264"/>
          </a:xfrm>
          <a:prstGeom prst="rect">
            <a:avLst/>
          </a:prstGeom>
          <a:noFill/>
          <a:ln w="9525">
            <a:solidFill>
              <a:schemeClr val="tx1"/>
            </a:solidFill>
            <a:miter lim="800000"/>
            <a:headEnd/>
            <a:tailEnd/>
          </a:ln>
        </p:spPr>
      </p:pic>
      <p:pic>
        <p:nvPicPr>
          <p:cNvPr id="12" name="Picture 9" descr="index.jpg"/>
          <p:cNvPicPr>
            <a:picLocks noChangeAspect="1"/>
          </p:cNvPicPr>
          <p:nvPr/>
        </p:nvPicPr>
        <p:blipFill>
          <a:blip r:embed="rId4" cstate="print"/>
          <a:srcRect/>
          <a:stretch>
            <a:fillRect/>
          </a:stretch>
        </p:blipFill>
        <p:spPr bwMode="auto">
          <a:xfrm>
            <a:off x="7858165" y="3737412"/>
            <a:ext cx="1729541" cy="224740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918150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1676400" y="1143000"/>
            <a:ext cx="8839200" cy="1371600"/>
          </a:xfrm>
          <a:prstGeom prst="rect">
            <a:avLst/>
          </a:prstGeom>
          <a:noFill/>
          <a:ln w="9525">
            <a:noFill/>
            <a:miter lim="800000"/>
            <a:headEnd/>
            <a:tailEnd/>
          </a:ln>
        </p:spPr>
        <p:txBody>
          <a:bodyPr/>
          <a:lstStyle/>
          <a:p>
            <a:pPr marL="342900" indent="-342900" algn="ctr">
              <a:spcBef>
                <a:spcPct val="20000"/>
              </a:spcBef>
              <a:defRPr/>
            </a:pPr>
            <a:r>
              <a:rPr lang="en-US" sz="3600" b="1" dirty="0"/>
              <a:t>Menstrual Cups</a:t>
            </a:r>
          </a:p>
        </p:txBody>
      </p:sp>
      <p:sp>
        <p:nvSpPr>
          <p:cNvPr id="8" name="Title 1"/>
          <p:cNvSpPr txBox="1">
            <a:spLocks/>
          </p:cNvSpPr>
          <p:nvPr/>
        </p:nvSpPr>
        <p:spPr bwMode="auto">
          <a:xfrm>
            <a:off x="1866900" y="149225"/>
            <a:ext cx="8458200" cy="914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Period Supplies</a:t>
            </a:r>
            <a:endParaRPr lang="en-US" sz="4400" b="1" dirty="0">
              <a:solidFill>
                <a:srgbClr val="FF9900"/>
              </a:solidFill>
              <a:effectLst>
                <a:outerShdw blurRad="38100" dist="38100" dir="2700000" algn="tl">
                  <a:srgbClr val="000000">
                    <a:alpha val="43137"/>
                  </a:srgbClr>
                </a:outerShdw>
              </a:effectLst>
              <a:latin typeface="+mj-lt"/>
              <a:ea typeface="+mj-ea"/>
              <a:cs typeface="+mj-cs"/>
            </a:endParaRPr>
          </a:p>
        </p:txBody>
      </p:sp>
      <p:sp>
        <p:nvSpPr>
          <p:cNvPr id="9" name="Content Placeholder 2"/>
          <p:cNvSpPr txBox="1">
            <a:spLocks/>
          </p:cNvSpPr>
          <p:nvPr/>
        </p:nvSpPr>
        <p:spPr bwMode="auto">
          <a:xfrm>
            <a:off x="1866900" y="1981200"/>
            <a:ext cx="4953000" cy="4114800"/>
          </a:xfrm>
          <a:prstGeom prst="rect">
            <a:avLst/>
          </a:prstGeom>
          <a:noFill/>
          <a:ln w="9525">
            <a:noFill/>
            <a:miter lim="800000"/>
            <a:headEnd/>
            <a:tailEnd/>
          </a:ln>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457200" indent="-457200">
              <a:buFont typeface="Arial"/>
              <a:buChar char="•"/>
            </a:pPr>
            <a:r>
              <a:rPr lang="en-US" sz="3000" dirty="0">
                <a:latin typeface="+mj-lt"/>
              </a:rPr>
              <a:t>A cup made of flexible material.</a:t>
            </a:r>
          </a:p>
          <a:p>
            <a:pPr marL="457200" indent="-457200">
              <a:buFont typeface="Arial"/>
              <a:buChar char="•"/>
            </a:pPr>
            <a:r>
              <a:rPr lang="en-US" sz="3000" dirty="0">
                <a:latin typeface="+mj-lt"/>
              </a:rPr>
              <a:t>Inserted into the vagina where it catches the blood.</a:t>
            </a:r>
          </a:p>
          <a:p>
            <a:pPr marL="457200" indent="-457200">
              <a:buFont typeface="Arial"/>
              <a:buChar char="•"/>
            </a:pPr>
            <a:r>
              <a:rPr lang="en-US" sz="3000" dirty="0">
                <a:latin typeface="+mj-lt"/>
              </a:rPr>
              <a:t>Wash hands before use and follow directions.</a:t>
            </a:r>
          </a:p>
          <a:p>
            <a:pPr marL="457200" indent="-457200">
              <a:buFont typeface="Arial"/>
              <a:buChar char="•"/>
            </a:pPr>
            <a:r>
              <a:rPr lang="en-US" sz="3000" dirty="0">
                <a:latin typeface="+mj-lt"/>
              </a:rPr>
              <a:t>Needs to be emptied several times a day.</a:t>
            </a:r>
          </a:p>
          <a:p>
            <a:pPr eaLnBrk="1" hangingPunct="1">
              <a:spcBef>
                <a:spcPct val="20000"/>
              </a:spcBef>
              <a:buFont typeface="Arial" charset="0"/>
              <a:buChar char="•"/>
            </a:pPr>
            <a:endParaRPr lang="en-US" sz="3000" dirty="0">
              <a:latin typeface="Calibri"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8042" y="1905001"/>
            <a:ext cx="1781766" cy="1524745"/>
          </a:xfrm>
          <a:prstGeom prst="rect">
            <a:avLst/>
          </a:prstGeom>
          <a:ln>
            <a:solidFill>
              <a:schemeClr val="tx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1" y="3692274"/>
            <a:ext cx="2050251" cy="2327526"/>
          </a:xfrm>
          <a:prstGeom prst="rect">
            <a:avLst/>
          </a:prstGeom>
          <a:ln>
            <a:solidFill>
              <a:schemeClr val="tx1"/>
            </a:solidFill>
          </a:ln>
        </p:spPr>
      </p:pic>
    </p:spTree>
    <p:extLst>
      <p:ext uri="{BB962C8B-B14F-4D97-AF65-F5344CB8AC3E}">
        <p14:creationId xmlns:p14="http://schemas.microsoft.com/office/powerpoint/2010/main" val="47513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866900" y="303213"/>
            <a:ext cx="8458200" cy="5486400"/>
          </a:xfrm>
          <a:prstGeom prst="rect">
            <a:avLst/>
          </a:prstGeom>
          <a:solidFill>
            <a:schemeClr val="accent4"/>
          </a:solidFill>
          <a:ln w="38100">
            <a:solidFill>
              <a:srgbClr val="002060"/>
            </a:solidFill>
            <a:miter lim="800000"/>
            <a:headEnd/>
            <a:tailEnd/>
          </a:ln>
        </p:spPr>
        <p:txBody>
          <a:bodyPr anchor="ctr"/>
          <a:lstStyle/>
          <a:p>
            <a:pPr algn="ctr">
              <a:defRPr/>
            </a:pPr>
            <a:endParaRPr lang="en-US" sz="4400" dirty="0">
              <a:solidFill>
                <a:srgbClr val="660066"/>
              </a:solidFill>
              <a:latin typeface="+mj-lt"/>
              <a:ea typeface="+mj-ea"/>
              <a:cs typeface="+mj-cs"/>
            </a:endParaRPr>
          </a:p>
        </p:txBody>
      </p:sp>
      <p:sp>
        <p:nvSpPr>
          <p:cNvPr id="4098" name="Title 1"/>
          <p:cNvSpPr>
            <a:spLocks noGrp="1"/>
          </p:cNvSpPr>
          <p:nvPr>
            <p:ph type="title"/>
          </p:nvPr>
        </p:nvSpPr>
        <p:spPr>
          <a:xfrm>
            <a:off x="1981200" y="2857500"/>
            <a:ext cx="8229600" cy="1143000"/>
          </a:xfrm>
        </p:spPr>
        <p:txBody>
          <a:bodyPr>
            <a:normAutofit fontScale="90000"/>
          </a:bodyPr>
          <a:lstStyle/>
          <a:p>
            <a:pPr>
              <a:defRPr/>
            </a:pPr>
            <a:r>
              <a:rPr lang="en-US" dirty="0" smtClean="0">
                <a:effectLst>
                  <a:outerShdw blurRad="38100" dist="38100" dir="2700000" algn="tl">
                    <a:srgbClr val="000000">
                      <a:alpha val="43137"/>
                    </a:srgbClr>
                  </a:outerShdw>
                </a:effectLst>
              </a:rPr>
              <a:t>Optional Activity</a:t>
            </a:r>
            <a:r>
              <a:rPr lang="en-US" dirty="0" smtClean="0"/>
              <a:t>: </a:t>
            </a:r>
            <a:br>
              <a:rPr lang="en-US" dirty="0" smtClean="0"/>
            </a:br>
            <a:r>
              <a:rPr lang="en-US" dirty="0" smtClean="0"/>
              <a:t/>
            </a:r>
            <a:br>
              <a:rPr lang="en-US" dirty="0" smtClean="0"/>
            </a:br>
            <a:r>
              <a:rPr lang="en-US" sz="8000" b="1" dirty="0">
                <a:solidFill>
                  <a:srgbClr val="FF9900"/>
                </a:solidFill>
                <a:effectLst>
                  <a:outerShdw blurRad="38100" dist="38100" dir="2700000" algn="tl">
                    <a:srgbClr val="000000">
                      <a:alpha val="43137"/>
                    </a:srgbClr>
                  </a:outerShdw>
                </a:effectLst>
              </a:rPr>
              <a:t>Independent Practice</a:t>
            </a:r>
            <a:endParaRPr lang="en-US" b="1" dirty="0" smtClean="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933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866900" y="303214"/>
            <a:ext cx="8458200" cy="5487987"/>
          </a:xfrm>
          <a:prstGeom prst="rect">
            <a:avLst/>
          </a:prstGeom>
          <a:solidFill>
            <a:schemeClr val="accent4"/>
          </a:solidFill>
          <a:ln w="38100">
            <a:solidFill>
              <a:srgbClr val="002060"/>
            </a:solidFill>
            <a:miter lim="800000"/>
            <a:headEnd/>
            <a:tailEnd/>
          </a:ln>
        </p:spPr>
        <p:txBody>
          <a:bodyPr anchor="ctr"/>
          <a:lstStyle/>
          <a:p>
            <a:pPr algn="ctr">
              <a:defRPr/>
            </a:pPr>
            <a:endParaRPr lang="en-US" sz="4400" dirty="0">
              <a:solidFill>
                <a:srgbClr val="660066"/>
              </a:solidFill>
              <a:latin typeface="+mj-lt"/>
              <a:ea typeface="+mj-ea"/>
              <a:cs typeface="+mj-cs"/>
            </a:endParaRPr>
          </a:p>
        </p:txBody>
      </p:sp>
      <p:sp>
        <p:nvSpPr>
          <p:cNvPr id="4098" name="Title 1"/>
          <p:cNvSpPr>
            <a:spLocks noGrp="1"/>
          </p:cNvSpPr>
          <p:nvPr>
            <p:ph type="title"/>
          </p:nvPr>
        </p:nvSpPr>
        <p:spPr>
          <a:xfrm>
            <a:off x="1981200" y="2857500"/>
            <a:ext cx="8229600" cy="1143000"/>
          </a:xfrm>
        </p:spPr>
        <p:txBody>
          <a:bodyPr>
            <a:normAutofit fontScale="90000"/>
          </a:bodyPr>
          <a:lstStyle/>
          <a:p>
            <a:pPr algn="ctr">
              <a:defRPr/>
            </a:pPr>
            <a:r>
              <a:rPr lang="en-US" dirty="0" smtClean="0">
                <a:effectLst>
                  <a:outerShdw blurRad="38100" dist="38100" dir="2700000" algn="tl">
                    <a:srgbClr val="000000">
                      <a:alpha val="43137"/>
                    </a:srgbClr>
                  </a:outerShdw>
                </a:effectLst>
              </a:rPr>
              <a:t>Activity</a:t>
            </a:r>
            <a:r>
              <a:rPr lang="en-US" dirty="0" smtClean="0"/>
              <a:t>: </a:t>
            </a:r>
            <a:br>
              <a:rPr lang="en-US" dirty="0" smtClean="0"/>
            </a:br>
            <a:r>
              <a:rPr lang="en-US" sz="8900" b="1" dirty="0" smtClean="0"/>
              <a:t/>
            </a:r>
            <a:br>
              <a:rPr lang="en-US" sz="8900" b="1" dirty="0" smtClean="0"/>
            </a:br>
            <a:r>
              <a:rPr lang="en-US" sz="8900" b="1" dirty="0" err="1">
                <a:solidFill>
                  <a:srgbClr val="FF9900"/>
                </a:solidFill>
                <a:effectLst>
                  <a:outerShdw blurRad="38100" dist="38100" dir="2700000" algn="tl">
                    <a:srgbClr val="000000">
                      <a:alpha val="43137"/>
                    </a:srgbClr>
                  </a:outerShdw>
                </a:effectLst>
              </a:rPr>
              <a:t>Mis</a:t>
            </a:r>
            <a:r>
              <a:rPr lang="en-US" sz="8900" b="1" dirty="0">
                <a:solidFill>
                  <a:srgbClr val="FF9900"/>
                </a:solidFill>
                <a:effectLst>
                  <a:outerShdw blurRad="38100" dist="38100" dir="2700000" algn="tl">
                    <a:srgbClr val="000000">
                      <a:alpha val="43137"/>
                    </a:srgbClr>
                  </a:outerShdw>
                </a:effectLst>
              </a:rPr>
              <a:t>-Conceptions about Conception</a:t>
            </a:r>
            <a:endParaRPr lang="en-US" sz="8900" b="1" dirty="0" smtClean="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175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p:txBody>
          <a:bodyPr/>
          <a:lstStyle/>
          <a:p>
            <a:pPr algn="ctr" eaLnBrk="1" hangingPunct="1">
              <a:buFontTx/>
              <a:buNone/>
            </a:pPr>
            <a:r>
              <a:rPr lang="en-US" sz="3600" dirty="0"/>
              <a:t>These terms are often mispronounced...</a:t>
            </a:r>
          </a:p>
          <a:p>
            <a:pPr eaLnBrk="1" hangingPunct="1"/>
            <a:endParaRPr lang="en-US" sz="3600" dirty="0"/>
          </a:p>
          <a:p>
            <a:pPr algn="ctr" eaLnBrk="1" hangingPunct="1">
              <a:buFont typeface="Arial" pitchFamily="34" charset="0"/>
              <a:buNone/>
            </a:pPr>
            <a:r>
              <a:rPr lang="en-US" sz="3600" b="1" dirty="0">
                <a:solidFill>
                  <a:schemeClr val="accent2"/>
                </a:solidFill>
              </a:rPr>
              <a:t>Ovulation</a:t>
            </a:r>
            <a:r>
              <a:rPr lang="en-US" sz="3600" b="1" dirty="0">
                <a:solidFill>
                  <a:srgbClr val="008080"/>
                </a:solidFill>
              </a:rPr>
              <a:t>:</a:t>
            </a:r>
            <a:r>
              <a:rPr lang="en-US" sz="3600" dirty="0">
                <a:solidFill>
                  <a:srgbClr val="008080"/>
                </a:solidFill>
              </a:rPr>
              <a:t> </a:t>
            </a:r>
            <a:r>
              <a:rPr lang="en-US" sz="3600" dirty="0" err="1">
                <a:solidFill>
                  <a:srgbClr val="660066"/>
                </a:solidFill>
              </a:rPr>
              <a:t>ahv</a:t>
            </a:r>
            <a:r>
              <a:rPr lang="en-US" sz="3600" dirty="0">
                <a:solidFill>
                  <a:srgbClr val="660066"/>
                </a:solidFill>
              </a:rPr>
              <a:t>-</a:t>
            </a:r>
            <a:r>
              <a:rPr lang="en-US" sz="3600" dirty="0" err="1">
                <a:solidFill>
                  <a:srgbClr val="660066"/>
                </a:solidFill>
              </a:rPr>
              <a:t>yoo</a:t>
            </a:r>
            <a:r>
              <a:rPr lang="en-US" sz="3600" dirty="0">
                <a:solidFill>
                  <a:srgbClr val="660066"/>
                </a:solidFill>
              </a:rPr>
              <a:t>-LAY-shun</a:t>
            </a:r>
          </a:p>
          <a:p>
            <a:pPr algn="ctr" eaLnBrk="1" hangingPunct="1">
              <a:buFont typeface="Arial" pitchFamily="34" charset="0"/>
              <a:buNone/>
            </a:pPr>
            <a:endParaRPr lang="en-US" sz="3600" dirty="0">
              <a:solidFill>
                <a:srgbClr val="660066"/>
              </a:solidFill>
            </a:endParaRPr>
          </a:p>
          <a:p>
            <a:pPr algn="ctr" eaLnBrk="1" hangingPunct="1">
              <a:buFont typeface="Arial" pitchFamily="34" charset="0"/>
              <a:buNone/>
            </a:pPr>
            <a:r>
              <a:rPr lang="en-US" sz="3600" b="1" dirty="0">
                <a:solidFill>
                  <a:schemeClr val="accent2"/>
                </a:solidFill>
              </a:rPr>
              <a:t>Menstruation</a:t>
            </a:r>
            <a:r>
              <a:rPr lang="en-US" sz="3600" b="1" dirty="0">
                <a:solidFill>
                  <a:srgbClr val="008080"/>
                </a:solidFill>
              </a:rPr>
              <a:t>:</a:t>
            </a:r>
            <a:r>
              <a:rPr lang="en-US" sz="3600" dirty="0">
                <a:solidFill>
                  <a:srgbClr val="008080"/>
                </a:solidFill>
              </a:rPr>
              <a:t> </a:t>
            </a:r>
            <a:r>
              <a:rPr lang="en-US" sz="3600" dirty="0">
                <a:solidFill>
                  <a:srgbClr val="660066"/>
                </a:solidFill>
              </a:rPr>
              <a:t>men-</a:t>
            </a:r>
            <a:r>
              <a:rPr lang="en-US" sz="3600" dirty="0" err="1">
                <a:solidFill>
                  <a:srgbClr val="660066"/>
                </a:solidFill>
              </a:rPr>
              <a:t>stroo</a:t>
            </a:r>
            <a:r>
              <a:rPr lang="en-US" sz="3600" dirty="0">
                <a:solidFill>
                  <a:srgbClr val="660066"/>
                </a:solidFill>
              </a:rPr>
              <a:t>-A-shun</a:t>
            </a:r>
          </a:p>
          <a:p>
            <a:pPr algn="ctr" eaLnBrk="1" hangingPunct="1">
              <a:buFont typeface="Arial" pitchFamily="34" charset="0"/>
              <a:buNone/>
            </a:pPr>
            <a:endParaRPr lang="en-US" sz="3600" dirty="0">
              <a:solidFill>
                <a:srgbClr val="660066"/>
              </a:solidFill>
            </a:endParaRPr>
          </a:p>
          <a:p>
            <a:pPr algn="ctr" eaLnBrk="1" hangingPunct="1">
              <a:buFont typeface="Arial" pitchFamily="34" charset="0"/>
              <a:buNone/>
            </a:pPr>
            <a:r>
              <a:rPr lang="en-US" sz="3600" b="1" dirty="0">
                <a:solidFill>
                  <a:schemeClr val="accent2"/>
                </a:solidFill>
              </a:rPr>
              <a:t>Conception</a:t>
            </a:r>
            <a:r>
              <a:rPr lang="en-US" sz="3600" b="1" dirty="0">
                <a:solidFill>
                  <a:srgbClr val="008080"/>
                </a:solidFill>
              </a:rPr>
              <a:t>: </a:t>
            </a:r>
            <a:r>
              <a:rPr lang="en-US" sz="3600" dirty="0">
                <a:solidFill>
                  <a:srgbClr val="660066"/>
                </a:solidFill>
              </a:rPr>
              <a:t>ken-sep-</a:t>
            </a:r>
            <a:r>
              <a:rPr lang="en-US" sz="3600" dirty="0" err="1">
                <a:solidFill>
                  <a:srgbClr val="660066"/>
                </a:solidFill>
              </a:rPr>
              <a:t>shen</a:t>
            </a:r>
            <a:endParaRPr lang="en-US" dirty="0" smtClean="0">
              <a:solidFill>
                <a:srgbClr val="660066"/>
              </a:solidFill>
            </a:endParaRPr>
          </a:p>
        </p:txBody>
      </p:sp>
      <p:sp>
        <p:nvSpPr>
          <p:cNvPr id="5" name="Title 1"/>
          <p:cNvSpPr txBox="1">
            <a:spLocks/>
          </p:cNvSpPr>
          <p:nvPr/>
        </p:nvSpPr>
        <p:spPr bwMode="auto">
          <a:xfrm>
            <a:off x="1866900" y="149225"/>
            <a:ext cx="8458200" cy="914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Pronunciations</a:t>
            </a:r>
            <a:endParaRPr lang="en-US" sz="4400" b="1" dirty="0">
              <a:solidFill>
                <a:srgbClr val="FF99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510279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5"/>
          <p:cNvPicPr>
            <a:picLocks noChangeAspect="1" noChangeArrowheads="1"/>
          </p:cNvPicPr>
          <p:nvPr/>
        </p:nvPicPr>
        <p:blipFill>
          <a:blip r:embed="rId3" cstate="print"/>
          <a:srcRect b="18198"/>
          <a:stretch>
            <a:fillRect/>
          </a:stretch>
        </p:blipFill>
        <p:spPr bwMode="auto">
          <a:xfrm>
            <a:off x="3821114" y="1905001"/>
            <a:ext cx="4549775" cy="4129208"/>
          </a:xfrm>
          <a:prstGeom prst="rect">
            <a:avLst/>
          </a:prstGeom>
          <a:noFill/>
          <a:ln w="38100">
            <a:solidFill>
              <a:srgbClr val="002060"/>
            </a:solidFill>
            <a:miter lim="800000"/>
            <a:headEnd/>
            <a:tailEnd/>
          </a:ln>
        </p:spPr>
      </p:pic>
      <p:sp>
        <p:nvSpPr>
          <p:cNvPr id="9" name="Title 1"/>
          <p:cNvSpPr txBox="1">
            <a:spLocks/>
          </p:cNvSpPr>
          <p:nvPr/>
        </p:nvSpPr>
        <p:spPr bwMode="auto">
          <a:xfrm>
            <a:off x="1866900" y="149225"/>
            <a:ext cx="8458200" cy="914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Ovulation</a:t>
            </a:r>
            <a:endParaRPr lang="en-US" sz="4400" b="1" dirty="0">
              <a:solidFill>
                <a:srgbClr val="FF9900"/>
              </a:solidFill>
              <a:effectLst>
                <a:outerShdw blurRad="38100" dist="38100" dir="2700000" algn="tl">
                  <a:srgbClr val="000000">
                    <a:alpha val="43137"/>
                  </a:srgbClr>
                </a:outerShdw>
              </a:effectLst>
              <a:latin typeface="+mj-lt"/>
              <a:ea typeface="+mj-ea"/>
              <a:cs typeface="+mj-cs"/>
            </a:endParaRPr>
          </a:p>
        </p:txBody>
      </p:sp>
      <p:sp>
        <p:nvSpPr>
          <p:cNvPr id="12" name="Subtitle 2"/>
          <p:cNvSpPr txBox="1">
            <a:spLocks/>
          </p:cNvSpPr>
          <p:nvPr/>
        </p:nvSpPr>
        <p:spPr bwMode="auto">
          <a:xfrm>
            <a:off x="1676400" y="1143000"/>
            <a:ext cx="8839200" cy="838200"/>
          </a:xfrm>
          <a:prstGeom prst="rect">
            <a:avLst/>
          </a:prstGeom>
          <a:noFill/>
          <a:ln w="9525">
            <a:noFill/>
            <a:miter lim="800000"/>
            <a:headEnd/>
            <a:tailEnd/>
          </a:ln>
        </p:spPr>
        <p:txBody>
          <a:bodyPr/>
          <a:lstStyle/>
          <a:p>
            <a:pPr marL="342900" indent="-342900">
              <a:spcBef>
                <a:spcPct val="20000"/>
              </a:spcBef>
              <a:defRPr/>
            </a:pPr>
            <a:r>
              <a:rPr lang="en-US" sz="3600" dirty="0"/>
              <a:t>  The release of a mature ovum from the ovary</a:t>
            </a:r>
          </a:p>
        </p:txBody>
      </p:sp>
    </p:spTree>
    <p:extLst>
      <p:ext uri="{BB962C8B-B14F-4D97-AF65-F5344CB8AC3E}">
        <p14:creationId xmlns:p14="http://schemas.microsoft.com/office/powerpoint/2010/main" val="385475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1524000" y="2362200"/>
            <a:ext cx="6019800" cy="3657600"/>
          </a:xfrm>
        </p:spPr>
        <p:txBody>
          <a:bodyPr/>
          <a:lstStyle/>
          <a:p>
            <a:pPr eaLnBrk="1" hangingPunct="1"/>
            <a:r>
              <a:rPr lang="en-US" sz="3000" dirty="0"/>
              <a:t>Only occurs if a women has had sexual intercourse</a:t>
            </a:r>
          </a:p>
          <a:p>
            <a:pPr eaLnBrk="1" hangingPunct="1"/>
            <a:r>
              <a:rPr lang="en-US" sz="3000" dirty="0"/>
              <a:t>During sexual intercourse, millions of sperm are released</a:t>
            </a:r>
          </a:p>
          <a:p>
            <a:pPr eaLnBrk="1" hangingPunct="1"/>
            <a:r>
              <a:rPr lang="en-US" sz="3000" dirty="0"/>
              <a:t>Only a few make it to the ovum</a:t>
            </a:r>
          </a:p>
          <a:p>
            <a:pPr eaLnBrk="1" hangingPunct="1"/>
            <a:r>
              <a:rPr lang="en-US" sz="3000" dirty="0"/>
              <a:t>Only one sperm will penetrate the ovum</a:t>
            </a:r>
          </a:p>
        </p:txBody>
      </p:sp>
      <p:sp>
        <p:nvSpPr>
          <p:cNvPr id="7" name="Title 1"/>
          <p:cNvSpPr txBox="1">
            <a:spLocks/>
          </p:cNvSpPr>
          <p:nvPr/>
        </p:nvSpPr>
        <p:spPr bwMode="auto">
          <a:xfrm>
            <a:off x="1866900" y="149225"/>
            <a:ext cx="8458200" cy="914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Conception</a:t>
            </a:r>
            <a:endParaRPr lang="en-US" sz="4400" b="1" dirty="0">
              <a:solidFill>
                <a:srgbClr val="FF9900"/>
              </a:solidFill>
              <a:effectLst>
                <a:outerShdw blurRad="38100" dist="38100" dir="2700000" algn="tl">
                  <a:srgbClr val="000000">
                    <a:alpha val="43137"/>
                  </a:srgbClr>
                </a:outerShdw>
              </a:effectLst>
              <a:latin typeface="+mj-lt"/>
              <a:ea typeface="+mj-ea"/>
              <a:cs typeface="+mj-cs"/>
            </a:endParaRPr>
          </a:p>
        </p:txBody>
      </p:sp>
      <p:sp>
        <p:nvSpPr>
          <p:cNvPr id="8" name="Subtitle 2"/>
          <p:cNvSpPr txBox="1">
            <a:spLocks/>
          </p:cNvSpPr>
          <p:nvPr/>
        </p:nvSpPr>
        <p:spPr bwMode="auto">
          <a:xfrm>
            <a:off x="1676400" y="1066800"/>
            <a:ext cx="8839200" cy="1371600"/>
          </a:xfrm>
          <a:prstGeom prst="rect">
            <a:avLst/>
          </a:prstGeom>
          <a:noFill/>
          <a:ln w="9525">
            <a:noFill/>
            <a:miter lim="800000"/>
            <a:headEnd/>
            <a:tailEnd/>
          </a:ln>
        </p:spPr>
        <p:txBody>
          <a:bodyPr/>
          <a:lstStyle/>
          <a:p>
            <a:pPr marL="342900" indent="-342900" algn="ctr">
              <a:spcBef>
                <a:spcPct val="20000"/>
              </a:spcBef>
              <a:defRPr/>
            </a:pPr>
            <a:r>
              <a:rPr lang="en-US" sz="3600" dirty="0"/>
              <a:t>   The joining of the ovum with a sperm cell, thus fertilizing the ovum</a:t>
            </a:r>
          </a:p>
        </p:txBody>
      </p:sp>
      <p:pic>
        <p:nvPicPr>
          <p:cNvPr id="7174" name="Picture 5"/>
          <p:cNvPicPr>
            <a:picLocks noChangeAspect="1" noChangeArrowheads="1"/>
          </p:cNvPicPr>
          <p:nvPr/>
        </p:nvPicPr>
        <p:blipFill>
          <a:blip r:embed="rId3" cstate="print"/>
          <a:srcRect/>
          <a:stretch>
            <a:fillRect/>
          </a:stretch>
        </p:blipFill>
        <p:spPr bwMode="auto">
          <a:xfrm>
            <a:off x="7424340" y="3009900"/>
            <a:ext cx="3100785" cy="2209800"/>
          </a:xfrm>
          <a:prstGeom prst="rect">
            <a:avLst/>
          </a:prstGeom>
          <a:noFill/>
          <a:ln w="38100">
            <a:solidFill>
              <a:srgbClr val="002060"/>
            </a:solidFill>
            <a:miter lim="800000"/>
            <a:headEnd/>
            <a:tailEnd/>
          </a:ln>
        </p:spPr>
      </p:pic>
    </p:spTree>
    <p:extLst>
      <p:ext uri="{BB962C8B-B14F-4D97-AF65-F5344CB8AC3E}">
        <p14:creationId xmlns:p14="http://schemas.microsoft.com/office/powerpoint/2010/main" val="3838339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1676400" y="1143000"/>
            <a:ext cx="8839200" cy="1371600"/>
          </a:xfrm>
          <a:prstGeom prst="rect">
            <a:avLst/>
          </a:prstGeom>
          <a:noFill/>
          <a:ln w="9525">
            <a:noFill/>
            <a:miter lim="800000"/>
            <a:headEnd/>
            <a:tailEnd/>
          </a:ln>
        </p:spPr>
        <p:txBody>
          <a:bodyPr/>
          <a:lstStyle/>
          <a:p>
            <a:pPr marL="342900" indent="-342900" algn="ctr">
              <a:spcBef>
                <a:spcPct val="20000"/>
              </a:spcBef>
              <a:defRPr/>
            </a:pPr>
            <a:r>
              <a:rPr lang="en-US" sz="3600" dirty="0"/>
              <a:t>   The discharging of blood secretions and tissue debris from the uterus</a:t>
            </a:r>
          </a:p>
        </p:txBody>
      </p:sp>
      <p:sp>
        <p:nvSpPr>
          <p:cNvPr id="8" name="Title 1"/>
          <p:cNvSpPr txBox="1">
            <a:spLocks/>
          </p:cNvSpPr>
          <p:nvPr/>
        </p:nvSpPr>
        <p:spPr bwMode="auto">
          <a:xfrm>
            <a:off x="1866900" y="149225"/>
            <a:ext cx="8458200" cy="914400"/>
          </a:xfrm>
          <a:prstGeom prst="rect">
            <a:avLst/>
          </a:prstGeom>
          <a:solidFill>
            <a:schemeClr val="accent4"/>
          </a:solidFill>
          <a:ln w="38100">
            <a:solidFill>
              <a:srgbClr val="002060"/>
            </a:solidFill>
            <a:miter lim="800000"/>
            <a:headEnd/>
            <a:tailEnd/>
          </a:ln>
        </p:spPr>
        <p:txBody>
          <a:bodyPr anchor="ctr"/>
          <a:lstStyle/>
          <a:p>
            <a:pPr algn="ctr">
              <a:defRPr/>
            </a:pPr>
            <a:r>
              <a:rPr lang="en-US" sz="6600" b="1" dirty="0">
                <a:solidFill>
                  <a:srgbClr val="FF9900"/>
                </a:solidFill>
                <a:effectLst>
                  <a:outerShdw blurRad="38100" dist="38100" dir="2700000" algn="tl">
                    <a:srgbClr val="000000">
                      <a:alpha val="43137"/>
                    </a:srgbClr>
                  </a:outerShdw>
                </a:effectLst>
                <a:latin typeface="+mj-lt"/>
                <a:ea typeface="+mj-ea"/>
                <a:cs typeface="+mj-cs"/>
              </a:rPr>
              <a:t>Menstruation</a:t>
            </a:r>
            <a:endParaRPr lang="en-US" sz="4400" b="1" dirty="0">
              <a:solidFill>
                <a:srgbClr val="FF9900"/>
              </a:solidFill>
              <a:effectLst>
                <a:outerShdw blurRad="38100" dist="38100" dir="2700000" algn="tl">
                  <a:srgbClr val="000000">
                    <a:alpha val="43137"/>
                  </a:srgbClr>
                </a:outerShdw>
              </a:effectLst>
              <a:latin typeface="+mj-lt"/>
              <a:ea typeface="+mj-ea"/>
              <a:cs typeface="+mj-cs"/>
            </a:endParaRPr>
          </a:p>
        </p:txBody>
      </p:sp>
      <p:sp>
        <p:nvSpPr>
          <p:cNvPr id="9" name="Content Placeholder 2"/>
          <p:cNvSpPr txBox="1">
            <a:spLocks/>
          </p:cNvSpPr>
          <p:nvPr/>
        </p:nvSpPr>
        <p:spPr bwMode="auto">
          <a:xfrm>
            <a:off x="1524000" y="2362200"/>
            <a:ext cx="5334000" cy="3581400"/>
          </a:xfrm>
          <a:prstGeom prst="rect">
            <a:avLst/>
          </a:prstGeom>
          <a:noFill/>
          <a:ln w="9525">
            <a:noFill/>
            <a:miter lim="800000"/>
            <a:headEnd/>
            <a:tailEnd/>
          </a:ln>
        </p:spPr>
        <p:txBody>
          <a:bodyPr/>
          <a:lstStyle/>
          <a:p>
            <a:pPr marL="342900" indent="-342900">
              <a:spcBef>
                <a:spcPct val="20000"/>
              </a:spcBef>
              <a:buFont typeface="Arial" pitchFamily="34" charset="0"/>
              <a:buChar char="•"/>
              <a:defRPr/>
            </a:pPr>
            <a:r>
              <a:rPr lang="en-US" sz="3000" dirty="0"/>
              <a:t>A female’s first menstruation is called menarche</a:t>
            </a:r>
          </a:p>
          <a:p>
            <a:pPr marL="342900" indent="-342900">
              <a:spcBef>
                <a:spcPct val="20000"/>
              </a:spcBef>
              <a:buFont typeface="Arial" pitchFamily="34" charset="0"/>
              <a:buChar char="•"/>
              <a:defRPr/>
            </a:pPr>
            <a:r>
              <a:rPr lang="en-US" sz="3000" dirty="0"/>
              <a:t>Menarche usually occurs between 11 and 14</a:t>
            </a:r>
          </a:p>
          <a:p>
            <a:pPr marL="342900" indent="-342900">
              <a:spcBef>
                <a:spcPct val="20000"/>
              </a:spcBef>
              <a:buFont typeface="Arial" pitchFamily="34" charset="0"/>
              <a:buChar char="•"/>
              <a:defRPr/>
            </a:pPr>
            <a:r>
              <a:rPr lang="en-US" sz="3000" dirty="0"/>
              <a:t>Menstruation is completely normal, and all women menstruate</a:t>
            </a:r>
          </a:p>
        </p:txBody>
      </p:sp>
      <p:pic>
        <p:nvPicPr>
          <p:cNvPr id="8197" name="Picture 6"/>
          <p:cNvPicPr>
            <a:picLocks noChangeAspect="1" noChangeArrowheads="1"/>
          </p:cNvPicPr>
          <p:nvPr/>
        </p:nvPicPr>
        <p:blipFill>
          <a:blip r:embed="rId3" cstate="print"/>
          <a:srcRect l="7922" r="11264"/>
          <a:stretch>
            <a:fillRect/>
          </a:stretch>
        </p:blipFill>
        <p:spPr bwMode="auto">
          <a:xfrm>
            <a:off x="7010400" y="2667001"/>
            <a:ext cx="3424930" cy="2828925"/>
          </a:xfrm>
          <a:prstGeom prst="rect">
            <a:avLst/>
          </a:prstGeom>
          <a:noFill/>
          <a:ln w="38100">
            <a:solidFill>
              <a:srgbClr val="002060"/>
            </a:solidFill>
            <a:miter lim="800000"/>
            <a:headEnd/>
            <a:tailEnd/>
          </a:ln>
        </p:spPr>
      </p:pic>
    </p:spTree>
    <p:extLst>
      <p:ext uri="{BB962C8B-B14F-4D97-AF65-F5344CB8AC3E}">
        <p14:creationId xmlns:p14="http://schemas.microsoft.com/office/powerpoint/2010/main" val="4073722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2362200" y="2362200"/>
            <a:ext cx="7620000" cy="2514600"/>
          </a:xfrm>
          <a:prstGeom prst="rect">
            <a:avLst/>
          </a:prstGeom>
          <a:noFill/>
          <a:ln w="9525">
            <a:noFill/>
            <a:miter lim="800000"/>
            <a:headEnd/>
            <a:tailEnd/>
          </a:ln>
        </p:spPr>
        <p:txBody>
          <a:bodyPr anchor="ctr"/>
          <a:lstStyle/>
          <a:p>
            <a:pPr algn="ctr">
              <a:defRPr/>
            </a:pPr>
            <a:r>
              <a:rPr lang="en-US" sz="8000" i="1" dirty="0">
                <a:latin typeface="Aharoni" pitchFamily="2" charset="-79"/>
                <a:ea typeface="+mj-ea"/>
                <a:cs typeface="Aharoni" pitchFamily="2" charset="-79"/>
              </a:rPr>
              <a:t>Questions</a:t>
            </a:r>
          </a:p>
        </p:txBody>
      </p:sp>
      <p:sp>
        <p:nvSpPr>
          <p:cNvPr id="13" name="Title 1"/>
          <p:cNvSpPr txBox="1">
            <a:spLocks/>
          </p:cNvSpPr>
          <p:nvPr/>
        </p:nvSpPr>
        <p:spPr bwMode="auto">
          <a:xfrm>
            <a:off x="9372600" y="12192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75000"/>
                  </a:schemeClr>
                </a:solidFill>
                <a:latin typeface="Cooper Black" pitchFamily="18" charset="0"/>
                <a:ea typeface="+mj-ea"/>
                <a:cs typeface="Aharoni" pitchFamily="2" charset="-79"/>
              </a:rPr>
              <a:t>?</a:t>
            </a:r>
            <a:endParaRPr lang="en-US" sz="2400" dirty="0">
              <a:solidFill>
                <a:schemeClr val="accent6">
                  <a:lumMod val="75000"/>
                </a:schemeClr>
              </a:solidFill>
              <a:latin typeface="Cooper Black" pitchFamily="18" charset="0"/>
              <a:ea typeface="+mj-ea"/>
              <a:cs typeface="Aharoni" pitchFamily="2" charset="-79"/>
            </a:endParaRPr>
          </a:p>
        </p:txBody>
      </p:sp>
      <p:sp>
        <p:nvSpPr>
          <p:cNvPr id="14" name="Title 1"/>
          <p:cNvSpPr txBox="1">
            <a:spLocks/>
          </p:cNvSpPr>
          <p:nvPr/>
        </p:nvSpPr>
        <p:spPr bwMode="auto">
          <a:xfrm rot="1040135">
            <a:off x="2133600" y="48768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50000"/>
                  </a:schemeClr>
                </a:solidFill>
                <a:latin typeface="Algerian" pitchFamily="82" charset="0"/>
                <a:ea typeface="+mj-ea"/>
                <a:cs typeface="Aharoni" pitchFamily="2" charset="-79"/>
              </a:rPr>
              <a:t>?</a:t>
            </a:r>
            <a:endParaRPr lang="en-US" sz="2400" dirty="0">
              <a:solidFill>
                <a:schemeClr val="accent6">
                  <a:lumMod val="50000"/>
                </a:schemeClr>
              </a:solidFill>
              <a:latin typeface="Algerian" pitchFamily="82" charset="0"/>
              <a:ea typeface="+mj-ea"/>
              <a:cs typeface="Aharoni" pitchFamily="2" charset="-79"/>
            </a:endParaRPr>
          </a:p>
        </p:txBody>
      </p:sp>
      <p:sp>
        <p:nvSpPr>
          <p:cNvPr id="15" name="Title 1"/>
          <p:cNvSpPr txBox="1">
            <a:spLocks/>
          </p:cNvSpPr>
          <p:nvPr/>
        </p:nvSpPr>
        <p:spPr bwMode="auto">
          <a:xfrm rot="559864">
            <a:off x="7924800" y="480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60000"/>
                    <a:lumOff val="40000"/>
                  </a:schemeClr>
                </a:solidFill>
                <a:latin typeface="Aharoni" pitchFamily="2" charset="-79"/>
                <a:ea typeface="+mj-ea"/>
                <a:cs typeface="Aharoni" pitchFamily="2" charset="-79"/>
              </a:rPr>
              <a:t>?</a:t>
            </a:r>
            <a:endParaRPr lang="en-US" sz="3200" b="1" dirty="0">
              <a:solidFill>
                <a:schemeClr val="accent6">
                  <a:lumMod val="60000"/>
                  <a:lumOff val="40000"/>
                </a:schemeClr>
              </a:solidFill>
              <a:latin typeface="Aharoni" pitchFamily="2" charset="-79"/>
              <a:ea typeface="+mj-ea"/>
              <a:cs typeface="Aharoni" pitchFamily="2" charset="-79"/>
            </a:endParaRPr>
          </a:p>
        </p:txBody>
      </p:sp>
      <p:sp>
        <p:nvSpPr>
          <p:cNvPr id="16" name="Title 1"/>
          <p:cNvSpPr txBox="1">
            <a:spLocks/>
          </p:cNvSpPr>
          <p:nvPr/>
        </p:nvSpPr>
        <p:spPr bwMode="auto">
          <a:xfrm rot="20912862">
            <a:off x="3810000" y="6096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Bauhaus 93" pitchFamily="82" charset="0"/>
                <a:ea typeface="+mj-ea"/>
                <a:cs typeface="Aharoni" pitchFamily="2" charset="-79"/>
              </a:rPr>
              <a:t>?</a:t>
            </a:r>
            <a:endParaRPr lang="en-US" sz="2400" b="1" dirty="0">
              <a:solidFill>
                <a:schemeClr val="accent6">
                  <a:lumMod val="75000"/>
                </a:schemeClr>
              </a:solidFill>
              <a:latin typeface="Bauhaus 93" pitchFamily="82" charset="0"/>
              <a:ea typeface="+mj-ea"/>
              <a:cs typeface="Aharoni" pitchFamily="2" charset="-79"/>
            </a:endParaRPr>
          </a:p>
        </p:txBody>
      </p:sp>
      <p:sp>
        <p:nvSpPr>
          <p:cNvPr id="17" name="Title 1"/>
          <p:cNvSpPr txBox="1">
            <a:spLocks/>
          </p:cNvSpPr>
          <p:nvPr/>
        </p:nvSpPr>
        <p:spPr bwMode="auto">
          <a:xfrm>
            <a:off x="5715000" y="99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50000"/>
                  </a:schemeClr>
                </a:solidFill>
                <a:latin typeface="Brush Script MT" pitchFamily="66" charset="0"/>
                <a:cs typeface="Aharoni" pitchFamily="2" charset="-79"/>
              </a:rPr>
              <a:t>!</a:t>
            </a:r>
            <a:endParaRPr lang="en-US" sz="3200" b="1" dirty="0">
              <a:solidFill>
                <a:schemeClr val="accent6">
                  <a:lumMod val="50000"/>
                </a:schemeClr>
              </a:solidFill>
              <a:latin typeface="Brush Script MT" pitchFamily="66" charset="0"/>
              <a:cs typeface="Aharoni" pitchFamily="2" charset="-79"/>
            </a:endParaRPr>
          </a:p>
        </p:txBody>
      </p:sp>
      <p:sp>
        <p:nvSpPr>
          <p:cNvPr id="18" name="Title 1"/>
          <p:cNvSpPr txBox="1">
            <a:spLocks/>
          </p:cNvSpPr>
          <p:nvPr/>
        </p:nvSpPr>
        <p:spPr bwMode="auto">
          <a:xfrm>
            <a:off x="4419600" y="46482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Gungsuh" pitchFamily="18" charset="-127"/>
                <a:ea typeface="Gungsuh" pitchFamily="18" charset="-127"/>
                <a:cs typeface="Aharoni" pitchFamily="2" charset="-79"/>
              </a:rPr>
              <a:t>!</a:t>
            </a:r>
            <a:endParaRPr lang="en-US" sz="2400" b="1" dirty="0">
              <a:solidFill>
                <a:schemeClr val="accent6">
                  <a:lumMod val="75000"/>
                </a:schemeClr>
              </a:solidFill>
              <a:latin typeface="Gungsuh" pitchFamily="18" charset="-127"/>
              <a:ea typeface="Gungsuh" pitchFamily="18" charset="-127"/>
              <a:cs typeface="Aharoni" pitchFamily="2" charset="-79"/>
            </a:endParaRPr>
          </a:p>
        </p:txBody>
      </p:sp>
      <p:sp>
        <p:nvSpPr>
          <p:cNvPr id="19" name="Title 1"/>
          <p:cNvSpPr txBox="1">
            <a:spLocks/>
          </p:cNvSpPr>
          <p:nvPr/>
        </p:nvSpPr>
        <p:spPr bwMode="auto">
          <a:xfrm rot="20941541">
            <a:off x="2019300" y="2224088"/>
            <a:ext cx="1066800" cy="1295400"/>
          </a:xfrm>
          <a:prstGeom prst="rect">
            <a:avLst/>
          </a:prstGeom>
          <a:noFill/>
          <a:ln w="9525">
            <a:noFill/>
            <a:miter lim="800000"/>
            <a:headEnd/>
            <a:tailEnd/>
          </a:ln>
        </p:spPr>
        <p:txBody>
          <a:bodyPr anchor="ctr"/>
          <a:lstStyle/>
          <a:p>
            <a:pPr algn="ctr">
              <a:defRPr/>
            </a:pPr>
            <a:r>
              <a:rPr lang="en-US" sz="11500" dirty="0">
                <a:solidFill>
                  <a:schemeClr val="accent6">
                    <a:lumMod val="60000"/>
                    <a:lumOff val="40000"/>
                  </a:schemeClr>
                </a:solidFill>
                <a:latin typeface="Algerian" pitchFamily="82" charset="0"/>
                <a:cs typeface="Aharoni" pitchFamily="2" charset="-79"/>
              </a:rPr>
              <a:t>!</a:t>
            </a:r>
            <a:endParaRPr lang="en-US" sz="2800" dirty="0">
              <a:solidFill>
                <a:schemeClr val="accent6">
                  <a:lumMod val="60000"/>
                  <a:lumOff val="40000"/>
                </a:schemeClr>
              </a:solidFill>
              <a:latin typeface="Algerian" pitchFamily="82" charset="0"/>
              <a:cs typeface="Aharoni" pitchFamily="2" charset="-79"/>
            </a:endParaRPr>
          </a:p>
        </p:txBody>
      </p:sp>
      <p:sp>
        <p:nvSpPr>
          <p:cNvPr id="20" name="Title 1"/>
          <p:cNvSpPr txBox="1">
            <a:spLocks/>
          </p:cNvSpPr>
          <p:nvPr/>
        </p:nvSpPr>
        <p:spPr bwMode="auto">
          <a:xfrm>
            <a:off x="9067800" y="3352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50000"/>
                  </a:schemeClr>
                </a:solidFill>
                <a:latin typeface="Bauhaus 93" pitchFamily="82" charset="0"/>
                <a:cs typeface="Aharoni" pitchFamily="2" charset="-79"/>
              </a:rPr>
              <a:t>!</a:t>
            </a:r>
            <a:endParaRPr lang="en-US" sz="2400" b="1" dirty="0">
              <a:solidFill>
                <a:schemeClr val="accent6">
                  <a:lumMod val="50000"/>
                </a:schemeClr>
              </a:solidFill>
              <a:latin typeface="Bauhaus 93" pitchFamily="82" charset="0"/>
              <a:cs typeface="Aharoni" pitchFamily="2" charset="-79"/>
            </a:endParaRPr>
          </a:p>
        </p:txBody>
      </p:sp>
      <p:sp>
        <p:nvSpPr>
          <p:cNvPr id="21" name="Title 1"/>
          <p:cNvSpPr txBox="1">
            <a:spLocks/>
          </p:cNvSpPr>
          <p:nvPr/>
        </p:nvSpPr>
        <p:spPr bwMode="auto">
          <a:xfrm rot="21075487">
            <a:off x="8382000" y="304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60000"/>
                    <a:lumOff val="40000"/>
                  </a:schemeClr>
                </a:solidFill>
                <a:latin typeface="Aharoni" pitchFamily="2" charset="-79"/>
                <a:cs typeface="Aharoni" pitchFamily="2" charset="-79"/>
              </a:rPr>
              <a:t>!</a:t>
            </a:r>
            <a:endParaRPr lang="en-US" sz="2400" b="1" dirty="0">
              <a:solidFill>
                <a:schemeClr val="accent6">
                  <a:lumMod val="60000"/>
                  <a:lumOff val="40000"/>
                </a:schemeClr>
              </a:solidFill>
              <a:latin typeface="Aharoni" pitchFamily="2" charset="-79"/>
              <a:cs typeface="Aharoni" pitchFamily="2" charset="-79"/>
            </a:endParaRPr>
          </a:p>
        </p:txBody>
      </p:sp>
    </p:spTree>
    <p:extLst>
      <p:ext uri="{BB962C8B-B14F-4D97-AF65-F5344CB8AC3E}">
        <p14:creationId xmlns:p14="http://schemas.microsoft.com/office/powerpoint/2010/main" val="1208578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TotalTime>
  <Words>5694</Words>
  <Application>Microsoft Office PowerPoint</Application>
  <PresentationFormat>Widescreen</PresentationFormat>
  <Paragraphs>381</Paragraphs>
  <Slides>39</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Gungsuh</vt:lpstr>
      <vt:lpstr>ＭＳ Ｐゴシック</vt:lpstr>
      <vt:lpstr>Aharoni</vt:lpstr>
      <vt:lpstr>Algerian</vt:lpstr>
      <vt:lpstr>Arial</vt:lpstr>
      <vt:lpstr>Bauhaus 93</vt:lpstr>
      <vt:lpstr>Brush Script MT</vt:lpstr>
      <vt:lpstr>Calibri</vt:lpstr>
      <vt:lpstr>Calibri Light</vt:lpstr>
      <vt:lpstr>Cooper Black</vt:lpstr>
      <vt:lpstr>Office Theme</vt:lpstr>
      <vt:lpstr>Ovulation, Menstruation, and Conception</vt:lpstr>
      <vt:lpstr>PowerPoint Presentation</vt:lpstr>
      <vt:lpstr>Conception</vt:lpstr>
      <vt:lpstr>Activity:   Mis-Conceptions about Conception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Sequencing the  O-M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Optional Activity:   Independent Practice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Ovulation, Menstruation, and Conception</dc:title>
  <dc:creator>Anna Stormzand</dc:creator>
  <cp:lastModifiedBy>Shannon Godbout</cp:lastModifiedBy>
  <cp:revision>5</cp:revision>
  <dcterms:created xsi:type="dcterms:W3CDTF">2018-08-06T19:54:46Z</dcterms:created>
  <dcterms:modified xsi:type="dcterms:W3CDTF">2018-08-16T20:03:50Z</dcterms:modified>
</cp:coreProperties>
</file>