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605" autoAdjust="0"/>
  </p:normalViewPr>
  <p:slideViewPr>
    <p:cSldViewPr snapToGrid="0">
      <p:cViewPr varScale="1">
        <p:scale>
          <a:sx n="44" d="100"/>
          <a:sy n="44" d="100"/>
        </p:scale>
        <p:origin x="17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67BAA-4C31-487F-B6BF-30CD7BC88DDD}" type="datetimeFigureOut">
              <a:rPr lang="en-US" smtClean="0"/>
              <a:t>8/16/2018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A6E67-BD7F-4FAB-8B0F-28AB60335503}" type="slidenum">
              <a:rPr lang="en-US" smtClean="0"/>
              <a:t>‹#›</a:t>
            </a:fld>
            <a:endParaRPr lang="en-US"/>
          </a:p>
        </p:txBody>
      </p:sp>
    </p:spTree>
    <p:extLst>
      <p:ext uri="{BB962C8B-B14F-4D97-AF65-F5344CB8AC3E}">
        <p14:creationId xmlns:p14="http://schemas.microsoft.com/office/powerpoint/2010/main" val="311575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Today we will talk about changes that happen as part of growth and development. These changes are called puberty and all boys and girls experience it as they become men and women. Explain to students that first we will do an activity to get us thinking about puberty.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If doing anonymous</a:t>
            </a:r>
            <a:r>
              <a:rPr lang="en-US" baseline="0" dirty="0" smtClean="0"/>
              <a:t> questions, distribute questions sheets. Explain to students that they can use the sheets to ask questions that they would like to ask in private. At the end of the class, everyone will put a sheet in the box, that way we have no idea who asked what question. Either draw questions directly from the box and answer them in class, have another question session at a later date, or create an “answer sheet” that students can take home with all the answers on it. </a:t>
            </a:r>
            <a:endParaRPr lang="en-US" dirty="0" smtClean="0"/>
          </a:p>
          <a:p>
            <a:pPr eaLnBrk="1" hangingPunct="1">
              <a:spcBef>
                <a:spcPct val="0"/>
              </a:spcBef>
            </a:pPr>
            <a:endParaRPr lang="en-US" b="1" baseline="0"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EA6AA-B12C-4989-B99B-77789DE3ABD9}"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156707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baseline="0" dirty="0" smtClean="0"/>
              <a:t>We will first talk about the male reproductive system. </a:t>
            </a:r>
            <a:r>
              <a:rPr lang="en-US" dirty="0" smtClean="0"/>
              <a:t>The male reproductive organs are responsible for creating sperm, the male sex cell. Both female and male sex cells contain half of the genetic information, the coding for traits such as sex, hair color and eye color. Both a female and male sex cell are needed to conceive a baby. We’ll talk more about the female sex cell when we go over the female reproductive system. </a:t>
            </a:r>
            <a:r>
              <a:rPr lang="en-US" b="0" baseline="0" dirty="0" smtClean="0"/>
              <a:t>As we review each part, make sure to write down the name and it’s function on your worksheet. </a:t>
            </a:r>
          </a:p>
          <a:p>
            <a:pPr eaLnBrk="1" hangingPunct="1">
              <a:spcBef>
                <a:spcPct val="0"/>
              </a:spcBef>
            </a:pPr>
            <a:endParaRPr lang="en-US" b="0" baseline="0" dirty="0" smtClean="0"/>
          </a:p>
          <a:p>
            <a:pPr eaLnBrk="1" hangingPunct="1">
              <a:spcBef>
                <a:spcPct val="0"/>
              </a:spcBef>
            </a:pPr>
            <a:r>
              <a:rPr lang="en-US" dirty="0" smtClean="0"/>
              <a:t>Let’s now look at the different organs that make up the male reproductive system.</a:t>
            </a:r>
          </a:p>
          <a:p>
            <a:pPr eaLnBrk="1" hangingPunct="1">
              <a:spcBef>
                <a:spcPct val="0"/>
              </a:spcBef>
            </a:pPr>
            <a:endParaRPr lang="en-US" dirty="0" smtClean="0"/>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B15BD0-EFAB-47AA-88F9-7F1F3227C70B}"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80826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It</a:t>
            </a:r>
            <a:r>
              <a:rPr lang="en-US" baseline="0" dirty="0" smtClean="0"/>
              <a:t> is important to note that t</a:t>
            </a:r>
            <a:r>
              <a:rPr lang="en-US" dirty="0" smtClean="0"/>
              <a:t>he bladder is in the picture</a:t>
            </a:r>
            <a:r>
              <a:rPr lang="en-US" baseline="0" dirty="0" smtClean="0"/>
              <a:t> but </a:t>
            </a:r>
            <a:r>
              <a:rPr lang="en-US" dirty="0" smtClean="0"/>
              <a:t>not actually part of the male reproductive system, it is only in the diagram for reference. The bladder</a:t>
            </a:r>
            <a:r>
              <a:rPr lang="en-US" baseline="0" dirty="0" smtClean="0"/>
              <a:t> is part of the urinary tract.</a:t>
            </a:r>
            <a:r>
              <a:rPr lang="en-US" dirty="0" smtClean="0"/>
              <a:t> Who can tell me what the function of the bladder is</a:t>
            </a:r>
            <a:r>
              <a:rPr lang="en-US" baseline="0" dirty="0" smtClean="0"/>
              <a:t> in both men and women?</a:t>
            </a:r>
          </a:p>
          <a:p>
            <a:pPr eaLnBrk="1" hangingPunct="1">
              <a:spcBef>
                <a:spcPct val="0"/>
              </a:spcBef>
            </a:pPr>
            <a:endParaRPr lang="en-US" baseline="0" dirty="0" smtClean="0"/>
          </a:p>
          <a:p>
            <a:pPr eaLnBrk="1" hangingPunct="1">
              <a:spcBef>
                <a:spcPct val="0"/>
              </a:spcBef>
            </a:pPr>
            <a:r>
              <a:rPr lang="en-US" baseline="0" dirty="0" smtClean="0"/>
              <a:t>[</a:t>
            </a:r>
            <a:r>
              <a:rPr lang="en-US" b="1" baseline="0" dirty="0" smtClean="0"/>
              <a:t>Answer</a:t>
            </a:r>
            <a:r>
              <a:rPr lang="en-US" b="0" baseline="0" dirty="0" smtClean="0"/>
              <a:t>: The bladder stores urine until you are ready to use the bathroom]</a:t>
            </a:r>
            <a:endParaRPr lang="en-US" baseline="0" dirty="0" smtClean="0"/>
          </a:p>
          <a:p>
            <a:pPr eaLnBrk="1" hangingPunct="1">
              <a:spcBef>
                <a:spcPct val="0"/>
              </a:spcBef>
            </a:pPr>
            <a:endParaRPr lang="en-US" baseline="0" dirty="0" smtClean="0"/>
          </a:p>
          <a:p>
            <a:pPr eaLnBrk="1" hangingPunct="1">
              <a:spcBef>
                <a:spcPct val="0"/>
              </a:spcBef>
            </a:pPr>
            <a:r>
              <a:rPr lang="en-US" dirty="0" smtClean="0"/>
              <a:t>(Remind</a:t>
            </a:r>
            <a:r>
              <a:rPr lang="en-US" baseline="0" dirty="0" smtClean="0"/>
              <a:t> students to fill in the worksheet)</a:t>
            </a:r>
            <a:endParaRPr lang="en-US" dirty="0" smtClean="0"/>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0DA18-3F27-44BA-8645-94B9AE0388E2}"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225318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The prostate gland is o</a:t>
            </a:r>
            <a:r>
              <a:rPr lang="en-US" dirty="0" smtClean="0"/>
              <a:t>ne of several glands in the male system which secrete fluid to make up semen. Semen carries sperm along with a mixture of fluids created by the prostate gland and other organs.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89594-40FE-4A27-A1E0-E61EFE1F9CDD}"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val="7998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The urethra is a</a:t>
            </a:r>
            <a:r>
              <a:rPr lang="en-US" b="0" dirty="0" smtClean="0"/>
              <a:t> tube-like </a:t>
            </a:r>
            <a:r>
              <a:rPr lang="en-US" dirty="0" smtClean="0"/>
              <a:t>organ </a:t>
            </a:r>
            <a:r>
              <a:rPr lang="en-US" b="0" dirty="0" smtClean="0"/>
              <a:t>which carries urine from the bladder away from the body in females and both urine and sperm from the body in males. The male body has a system that keeps it from being able to release sperm and urinate at the same time. During</a:t>
            </a:r>
            <a:r>
              <a:rPr lang="en-US" b="0" baseline="0" dirty="0" smtClean="0"/>
              <a:t> an erection, m</a:t>
            </a:r>
            <a:r>
              <a:rPr lang="en-US" b="0" dirty="0" smtClean="0"/>
              <a:t>uscles at the base of the bladder contract in order to close off the passageway from the bladder into the urethra. This makes it impossible for urine to be released at the same time as semen.</a:t>
            </a:r>
          </a:p>
          <a:p>
            <a:pPr eaLnBrk="1" hangingPunct="1">
              <a:spcBef>
                <a:spcPct val="0"/>
              </a:spcBef>
            </a:pPr>
            <a:endParaRPr lang="en-US" b="0" dirty="0" smtClean="0"/>
          </a:p>
          <a:p>
            <a:pPr eaLnBrk="1" hangingPunct="1">
              <a:spcBef>
                <a:spcPct val="0"/>
              </a:spcBef>
            </a:pPr>
            <a:r>
              <a:rPr lang="en-US" b="0" dirty="0" smtClean="0"/>
              <a:t>It is important to note that in women it</a:t>
            </a:r>
            <a:r>
              <a:rPr lang="en-US" b="0" baseline="0" dirty="0" smtClean="0"/>
              <a:t> is different. T</a:t>
            </a:r>
            <a:r>
              <a:rPr lang="en-US" b="0" dirty="0" smtClean="0"/>
              <a:t>he urethra is not connected to the female reproductive system </a:t>
            </a:r>
            <a:r>
              <a:rPr lang="en-US" dirty="0" smtClean="0"/>
              <a:t>at all.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BE1632-A139-4D21-8150-B60CDEF46270}"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198135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Next is the penis which lies outside the body. </a:t>
            </a:r>
            <a:r>
              <a:rPr lang="en-US" b="0" dirty="0" smtClean="0"/>
              <a:t>This</a:t>
            </a:r>
            <a:r>
              <a:rPr lang="en-US" b="0" baseline="0" dirty="0" smtClean="0"/>
              <a:t> is the </a:t>
            </a:r>
            <a:r>
              <a:rPr lang="en-US" b="0" dirty="0" smtClean="0"/>
              <a:t>male organ necessary</a:t>
            </a:r>
            <a:r>
              <a:rPr lang="en-US" b="0" baseline="0" dirty="0" smtClean="0"/>
              <a:t> </a:t>
            </a:r>
            <a:r>
              <a:rPr lang="en-US" b="0" dirty="0" smtClean="0"/>
              <a:t>for intercourse.</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b="0"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B9E10-1E39-4539-B60A-1413EEA1B35B}"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val="258107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The testicles are m</a:t>
            </a:r>
            <a:r>
              <a:rPr lang="en-US" b="0" dirty="0" smtClean="0"/>
              <a:t>ale reproductive organs which also</a:t>
            </a:r>
            <a:r>
              <a:rPr lang="en-US" b="0" baseline="0" dirty="0" smtClean="0"/>
              <a:t> lie </a:t>
            </a:r>
            <a:r>
              <a:rPr lang="en-US" b="0" dirty="0" smtClean="0"/>
              <a:t>outside the body (in the scrotum).</a:t>
            </a:r>
            <a:r>
              <a:rPr lang="en-US" b="0" baseline="0" dirty="0" smtClean="0"/>
              <a:t> The testicles are the organ that </a:t>
            </a:r>
            <a:r>
              <a:rPr lang="en-US" b="0" dirty="0" smtClean="0"/>
              <a:t>produce sperm. </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b="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F24322-40F0-4526-83FB-A9EBD4CFC27F}"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val="315780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The scrotum is a p</a:t>
            </a:r>
            <a:r>
              <a:rPr lang="en-US" b="0" dirty="0" smtClean="0"/>
              <a:t>ouch which contains the testicles outside the male body. The scrotum helps to regulate the temperature of the testicles, which is important for the production of sperm.</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b="0"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3576F2-C27B-49E4-ADA6-DF8D4B79DC3A}"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2131810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The epidiymis </a:t>
            </a:r>
            <a:r>
              <a:rPr lang="en-US" b="0" i="1" baseline="0" dirty="0" smtClean="0"/>
              <a:t>(ep-pid-di-e-mis) </a:t>
            </a:r>
            <a:r>
              <a:rPr lang="en-US" sz="1200" b="0" kern="1200" dirty="0" smtClean="0">
                <a:solidFill>
                  <a:schemeClr val="tx1"/>
                </a:solidFill>
                <a:latin typeface="+mn-lt"/>
                <a:ea typeface="+mn-ea"/>
                <a:cs typeface="+mn-cs"/>
              </a:rPr>
              <a:t>is a tightly coiled, skinny</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tube that is about six meters in length.</a:t>
            </a:r>
            <a:r>
              <a:rPr lang="en-US" sz="1200" b="0" kern="1200" baseline="0" dirty="0" smtClean="0">
                <a:solidFill>
                  <a:schemeClr val="tx1"/>
                </a:solidFill>
                <a:latin typeface="+mn-lt"/>
                <a:ea typeface="+mn-ea"/>
                <a:cs typeface="+mn-cs"/>
              </a:rPr>
              <a:t> This is where </a:t>
            </a:r>
            <a:r>
              <a:rPr lang="en-US" b="0" dirty="0" smtClean="0"/>
              <a:t>the sperm mature before being released from the male. </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b="0"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A3F609-A772-465D-9235-8377D112B34D}"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1027632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The Vas Deferens are t</a:t>
            </a:r>
            <a:r>
              <a:rPr lang="en-US" b="0" dirty="0" smtClean="0"/>
              <a:t>ubes </a:t>
            </a:r>
            <a:r>
              <a:rPr lang="en-US" dirty="0" smtClean="0"/>
              <a:t>that carry sperm from the epididymis (</a:t>
            </a:r>
            <a:r>
              <a:rPr lang="en-US" i="1" dirty="0" smtClean="0"/>
              <a:t>e</a:t>
            </a:r>
            <a:r>
              <a:rPr lang="en-US" b="0" i="1" baseline="0" dirty="0" smtClean="0"/>
              <a:t>p-pid-di-e-mis) </a:t>
            </a:r>
            <a:r>
              <a:rPr lang="en-US" dirty="0" smtClean="0"/>
              <a:t> to the penis. If you remember from before, sperm join with fluids from the prostate gland and other glands to form the liquid, semen,</a:t>
            </a:r>
            <a:r>
              <a:rPr lang="en-US" baseline="0" dirty="0" smtClean="0"/>
              <a:t> which is transported by the Vas Deferens.</a:t>
            </a:r>
          </a:p>
          <a:p>
            <a:pPr eaLnBrk="1" hangingPunct="1">
              <a:spcBef>
                <a:spcPct val="0"/>
              </a:spcBef>
            </a:pPr>
            <a:endParaRPr lang="en-US" b="1"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b="1" baseline="0" dirty="0" smtClean="0"/>
          </a:p>
          <a:p>
            <a:pPr eaLnBrk="1" hangingPunct="1">
              <a:spcBef>
                <a:spcPct val="0"/>
              </a:spcBef>
            </a:pPr>
            <a:endParaRPr lang="en-US" b="1"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75984-1405-4278-8A77-E8562C197821}"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1307385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Ask students,</a:t>
            </a:r>
            <a:r>
              <a:rPr lang="en-US" b="0" baseline="0" dirty="0" smtClean="0"/>
              <a:t> “</a:t>
            </a:r>
            <a:r>
              <a:rPr lang="en-US" b="0" dirty="0" smtClean="0"/>
              <a:t>Does</a:t>
            </a:r>
            <a:r>
              <a:rPr lang="en-US" b="0" baseline="0" dirty="0" smtClean="0"/>
              <a:t> anyone have any questions?”</a:t>
            </a:r>
          </a:p>
          <a:p>
            <a:pPr eaLnBrk="1" hangingPunct="1">
              <a:spcBef>
                <a:spcPct val="0"/>
              </a:spcBef>
            </a:pPr>
            <a:endParaRPr lang="en-US" b="0" baseline="0" dirty="0" smtClean="0"/>
          </a:p>
          <a:p>
            <a:pPr eaLnBrk="1" hangingPunct="1">
              <a:spcBef>
                <a:spcPct val="0"/>
              </a:spcBef>
            </a:pPr>
            <a:r>
              <a:rPr lang="en-US" b="0" baseline="0" dirty="0" smtClean="0"/>
              <a:t>If doing anonymous questions, remind students to keep writing down any questions that they may have that they want to ask in private. </a:t>
            </a:r>
            <a:endParaRPr lang="en-US" b="0"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0F4A2A-CF1D-4C4B-A50C-EF3B31FC0E5F}"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279111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b="1" dirty="0" smtClean="0"/>
              <a:t>Warm-Up: Puberty Walk</a:t>
            </a:r>
            <a:endParaRPr lang="en-US" dirty="0" smtClean="0"/>
          </a:p>
          <a:p>
            <a:pPr>
              <a:defRPr/>
            </a:pPr>
            <a:r>
              <a:rPr lang="en-US" dirty="0" smtClean="0"/>
              <a:t>Time: 7-10 minutes</a:t>
            </a:r>
          </a:p>
          <a:p>
            <a:pPr>
              <a:defRPr/>
            </a:pPr>
            <a:r>
              <a:rPr lang="en-US" dirty="0" smtClean="0"/>
              <a:t>Materials Needed: None	</a:t>
            </a:r>
          </a:p>
          <a:p>
            <a:pPr>
              <a:defRPr/>
            </a:pPr>
            <a:endParaRPr lang="en-US" dirty="0" smtClean="0"/>
          </a:p>
          <a:p>
            <a:pPr>
              <a:defRPr/>
            </a:pPr>
            <a:r>
              <a:rPr lang="en-US" dirty="0" smtClean="0"/>
              <a:t>Directions:</a:t>
            </a:r>
          </a:p>
          <a:p>
            <a:pPr>
              <a:buFont typeface="Arial" pitchFamily="34" charset="0"/>
              <a:buChar char="•"/>
              <a:defRPr/>
            </a:pPr>
            <a:r>
              <a:rPr lang="en-US" dirty="0" smtClean="0"/>
              <a:t> Ask students to move to one area of the room. </a:t>
            </a:r>
          </a:p>
          <a:p>
            <a:pPr>
              <a:buFont typeface="Arial" pitchFamily="34" charset="0"/>
              <a:buChar char="•"/>
              <a:defRPr/>
            </a:pPr>
            <a:r>
              <a:rPr lang="en-US" dirty="0" smtClean="0"/>
              <a:t> Tell them that you when you tap them on the shoulder they should walk (not run) to a designated location on the opposite side of the room. </a:t>
            </a:r>
            <a:r>
              <a:rPr lang="en-US" i="1" dirty="0" smtClean="0"/>
              <a:t>Note: If you have a large group or would like the activity to take less time, ask for a smaller group of volunteers. </a:t>
            </a:r>
          </a:p>
          <a:p>
            <a:pPr lvl="0">
              <a:buFont typeface="Arial" pitchFamily="34" charset="0"/>
              <a:buChar char="•"/>
            </a:pPr>
            <a:r>
              <a:rPr lang="en-US" sz="1200" kern="1200" dirty="0" smtClean="0">
                <a:solidFill>
                  <a:schemeClr val="tx1"/>
                </a:solidFill>
                <a:latin typeface="+mn-lt"/>
                <a:ea typeface="+mn-ea"/>
                <a:cs typeface="+mn-cs"/>
              </a:rPr>
              <a:t> Tap students on the shoulder, starting with one student. Let the first student walk to the other side of the room, then tap another student. Continue tapping students, first slowly, then speeding up, tapping groups and individuals.  Toward the end slow down tapping individuals. Leave a few students to walk across alone at the end.</a:t>
            </a:r>
          </a:p>
          <a:p>
            <a:pPr>
              <a:buFont typeface="Arial" pitchFamily="34" charset="0"/>
              <a:buChar char="•"/>
              <a:defRPr/>
            </a:pPr>
            <a:r>
              <a:rPr lang="en-US" dirty="0" smtClean="0"/>
              <a:t> When all students have walked to the other side of the room, ask students:</a:t>
            </a:r>
          </a:p>
          <a:p>
            <a:pPr lvl="1">
              <a:buFont typeface="Arial" pitchFamily="34" charset="0"/>
              <a:buChar char="•"/>
              <a:defRPr/>
            </a:pPr>
            <a:r>
              <a:rPr lang="en-US" dirty="0" smtClean="0"/>
              <a:t> How did it feel to be the first one to walk?</a:t>
            </a:r>
          </a:p>
          <a:p>
            <a:pPr lvl="1">
              <a:buFont typeface="Arial" pitchFamily="34" charset="0"/>
              <a:buChar char="•"/>
              <a:defRPr/>
            </a:pPr>
            <a:r>
              <a:rPr lang="en-US" dirty="0" smtClean="0"/>
              <a:t> How did it feel to be the last one to walk?</a:t>
            </a:r>
          </a:p>
          <a:p>
            <a:pPr lvl="1">
              <a:buFont typeface="Arial" pitchFamily="34" charset="0"/>
              <a:buChar char="•"/>
              <a:defRPr/>
            </a:pPr>
            <a:r>
              <a:rPr lang="en-US" dirty="0" smtClean="0"/>
              <a:t> Did it feel better to walk alone or in a group?  Why?</a:t>
            </a:r>
          </a:p>
          <a:p>
            <a:pPr>
              <a:buFont typeface="Arial" pitchFamily="34" charset="0"/>
              <a:buChar char="•"/>
              <a:defRPr/>
            </a:pPr>
            <a:r>
              <a:rPr lang="en-US" dirty="0" smtClean="0"/>
              <a:t> Lead a discussion using the students’ answers to make the transition that this walk is very much like puberty- Just like everyone eventually walked across the room, eventually everyone will go through puberty. Some people start earlier and will finish before their peers, others will start later. And just like everyone walked at a different pace across the room, everyone moves through puberty differently. </a:t>
            </a:r>
          </a:p>
          <a:p>
            <a:pPr lvl="1">
              <a:buFont typeface="Arial" pitchFamily="34" charset="0"/>
              <a:buChar char="•"/>
              <a:defRPr/>
            </a:pPr>
            <a:r>
              <a:rPr lang="en-US" i="1" dirty="0" smtClean="0"/>
              <a:t> </a:t>
            </a:r>
            <a:r>
              <a:rPr lang="en-US" b="1" dirty="0" smtClean="0"/>
              <a:t>Puberty </a:t>
            </a:r>
            <a:r>
              <a:rPr lang="en-US" dirty="0" smtClean="0"/>
              <a:t>is defined as development of secondary sex characteristics (such as pubic hair) and the beginning of reproductive capacity (being able to become a parent).</a:t>
            </a:r>
          </a:p>
          <a:p>
            <a:pPr lvl="1">
              <a:buFont typeface="Arial" pitchFamily="34" charset="0"/>
              <a:buChar char="•"/>
              <a:defRPr/>
            </a:pPr>
            <a:r>
              <a:rPr lang="en-US" b="1" dirty="0" smtClean="0"/>
              <a:t> Adolescence </a:t>
            </a:r>
            <a:r>
              <a:rPr lang="en-US" dirty="0" smtClean="0"/>
              <a:t>is the transition from childhood to adulthood. These changes are exciting and fun, but at other times can cause a young person to become confused and awkward. There are social and emotional changes as well as physical ones. Remember each person goes through puberty and adolescence at his/her own pace.</a:t>
            </a:r>
          </a:p>
          <a:p>
            <a:pPr>
              <a:buFont typeface="Arial" pitchFamily="34" charset="0"/>
              <a:buChar char="•"/>
              <a:defRPr/>
            </a:pPr>
            <a:r>
              <a:rPr lang="en-US" dirty="0" smtClean="0"/>
              <a:t> Transition by telling students that we will now discuss the physical and emotional changes that happen during puberty.</a:t>
            </a:r>
          </a:p>
          <a:p>
            <a:pPr>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1EB2F992-159D-4D85-825F-02ADD9AB94D8}" type="slidenum">
              <a:rPr lang="en-US" smtClean="0"/>
              <a:pPr>
                <a:defRPr/>
              </a:pPr>
              <a:t>2</a:t>
            </a:fld>
            <a:endParaRPr lang="en-US" dirty="0"/>
          </a:p>
        </p:txBody>
      </p:sp>
    </p:spTree>
    <p:extLst>
      <p:ext uri="{BB962C8B-B14F-4D97-AF65-F5344CB8AC3E}">
        <p14:creationId xmlns:p14="http://schemas.microsoft.com/office/powerpoint/2010/main" val="241078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will now discuss the female</a:t>
            </a:r>
            <a:r>
              <a:rPr lang="en-US" baseline="0" dirty="0" smtClean="0"/>
              <a:t> reproductive systems. </a:t>
            </a:r>
            <a:r>
              <a:rPr lang="en-US" dirty="0" smtClean="0"/>
              <a:t>The different organs, or parts, of the female reproductive system, as seen on this slide, once mature are what make it possible for a women to become pregnant and have a baby. </a:t>
            </a:r>
          </a:p>
          <a:p>
            <a:pPr eaLnBrk="1" hangingPunct="1">
              <a:spcBef>
                <a:spcPct val="0"/>
              </a:spcBef>
            </a:pPr>
            <a:endParaRPr lang="en-US" dirty="0" smtClean="0"/>
          </a:p>
          <a:p>
            <a:pPr eaLnBrk="1" hangingPunct="1">
              <a:spcBef>
                <a:spcPct val="0"/>
              </a:spcBef>
            </a:pPr>
            <a:r>
              <a:rPr lang="en-US" dirty="0" smtClean="0"/>
              <a:t>Let’s review the organs we see on the screen. Remember to follow along on your work sheet, writing in the organ name and a brief description of each part in your own words. </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FBEB6F-BFB7-482D-B077-9089746B11B4}"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151951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will start at the top of the diagram and move down. </a:t>
            </a:r>
          </a:p>
          <a:p>
            <a:pPr eaLnBrk="1" hangingPunct="1">
              <a:spcBef>
                <a:spcPct val="0"/>
              </a:spcBef>
            </a:pPr>
            <a:endParaRPr lang="en-US" dirty="0" smtClean="0"/>
          </a:p>
          <a:p>
            <a:pPr eaLnBrk="1" hangingPunct="1">
              <a:spcBef>
                <a:spcPct val="0"/>
              </a:spcBef>
            </a:pPr>
            <a:r>
              <a:rPr lang="en-US" dirty="0" smtClean="0"/>
              <a:t>The ovaries, are the female reproductive organs that produce eggs or ova. Ova are the female sex cell, or eggs. The ova carries half of the genetic code, the information such as hair color and eye color, that form a baby.  We will talk more about ova in our next class. </a:t>
            </a:r>
          </a:p>
          <a:p>
            <a:pPr eaLnBrk="1" hangingPunct="1">
              <a:spcBef>
                <a:spcPct val="0"/>
              </a:spcBef>
            </a:pPr>
            <a:endParaRPr lang="en-US" dirty="0" smtClean="0"/>
          </a:p>
          <a:p>
            <a:pPr eaLnBrk="1" hangingPunct="1">
              <a:spcBef>
                <a:spcPct val="0"/>
              </a:spcBef>
            </a:pPr>
            <a:r>
              <a:rPr lang="en-US" dirty="0" smtClean="0"/>
              <a:t>If you look at the diagram, there are two ovaries, one on each side. The singular form of ovaries is ovary.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52EE5F-1367-4B20-9BAA-C2187C224FC2}"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2240690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We’re going to skip the fallopian tubes for a minute, but we’ll come back to them.</a:t>
            </a:r>
          </a:p>
          <a:p>
            <a:pPr eaLnBrk="1" hangingPunct="1">
              <a:spcBef>
                <a:spcPct val="0"/>
              </a:spcBef>
            </a:pPr>
            <a:endParaRPr lang="en-US" dirty="0" smtClean="0"/>
          </a:p>
          <a:p>
            <a:pPr eaLnBrk="1" hangingPunct="1">
              <a:spcBef>
                <a:spcPct val="0"/>
              </a:spcBef>
            </a:pPr>
            <a:r>
              <a:rPr lang="en-US" dirty="0" smtClean="0"/>
              <a:t>Let’s go down to this next box,  the uterus. The uterus is a muscular organ where the baby develops during pregnancy. The muscles of the uterus contract to push the baby out during birth. The uterus is sometimes also called the womb. When women get their period, the </a:t>
            </a:r>
            <a:r>
              <a:rPr lang="en-US" baseline="0" dirty="0" smtClean="0"/>
              <a:t>period comes from the uterus. </a:t>
            </a:r>
            <a:r>
              <a:rPr lang="en-US" baseline="0" dirty="0" smtClean="0">
                <a:solidFill>
                  <a:srgbClr val="FF0000"/>
                </a:solidFill>
              </a:rPr>
              <a:t>We will talk a lot more about periods at our next class.</a:t>
            </a:r>
            <a:endParaRPr lang="en-US" dirty="0" smtClean="0">
              <a:solidFill>
                <a:srgbClr val="FF0000"/>
              </a:solidFill>
            </a:endParaRP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A62CE-DCF2-45F8-9D81-E3C1FBC8A1BB}"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55649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Now, l</a:t>
            </a:r>
            <a:r>
              <a:rPr lang="en-US" dirty="0" smtClean="0"/>
              <a:t>et’s go back now to the fallopian tubes now. The fallopian tubes are the connection between the ovaries and the uterus. It is in the fallopian tubes that the ova, or female</a:t>
            </a:r>
            <a:r>
              <a:rPr lang="en-US" baseline="0" dirty="0" smtClean="0"/>
              <a:t> </a:t>
            </a:r>
            <a:r>
              <a:rPr lang="en-US" dirty="0" smtClean="0"/>
              <a:t>egg, from the ovary, joins with the sperm, the male sex cell. The fertilized egg, then travels to</a:t>
            </a:r>
            <a:r>
              <a:rPr lang="en-US" baseline="0" dirty="0" smtClean="0"/>
              <a:t> and implants in </a:t>
            </a:r>
            <a:r>
              <a:rPr lang="en-US" dirty="0" smtClean="0"/>
              <a:t>the uterus, where the baby develops throughout pregnancy. </a:t>
            </a:r>
          </a:p>
          <a:p>
            <a:pPr eaLnBrk="1" hangingPunct="1">
              <a:spcBef>
                <a:spcPct val="0"/>
              </a:spcBef>
            </a:pPr>
            <a:endParaRPr lang="en-US" dirty="0" smtClean="0"/>
          </a:p>
          <a:p>
            <a:pPr eaLnBrk="1" hangingPunct="1">
              <a:spcBef>
                <a:spcPct val="0"/>
              </a:spcBef>
            </a:pPr>
            <a:r>
              <a:rPr lang="en-US" dirty="0" smtClean="0"/>
              <a:t>If you look at the diagram, you can see two fallopian tubes that connect the two ovaries on either side of the uterus to the uterus.</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E931C-F19A-4B44-AA45-760DEC587F16}"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201643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N</a:t>
            </a:r>
            <a:r>
              <a:rPr lang="en-US" dirty="0" smtClean="0"/>
              <a:t>ext is the cervix, which is at the lower end of the uterus. The cervix is the muscular opening to the uterus. When a baby is born, the cervix expands to allow the baby to pass through.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D30D4-5F9D-4302-B645-FA3624B53C45}"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81267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vagina is the muscular tube between the uterus and outside the</a:t>
            </a:r>
            <a:r>
              <a:rPr lang="en-US" baseline="0" dirty="0" smtClean="0"/>
              <a:t> </a:t>
            </a:r>
            <a:r>
              <a:rPr lang="en-US" dirty="0" smtClean="0"/>
              <a:t>female body. The vagina is the organ for both sexual intercourse and the birth canal, the passage through which a baby passes during birth.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59917-A0E3-4C54-B8BD-505EBACFB701}"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2399902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labia is the padded area around the opening of the vagina in the female. While you cannot see the labia in this diagram, they are the outer most part of the female reproductive system.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8B7A9-5170-4333-B141-AEE23746AE28}"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2875305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breasts are mammary glands which produce milk in females for human babies. The diagram shows where breasts are located on the human body.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(Remind</a:t>
            </a:r>
            <a:r>
              <a:rPr lang="en-US" baseline="0" dirty="0" smtClean="0"/>
              <a:t> students to fill in the worksheet)</a:t>
            </a:r>
            <a:endParaRPr lang="en-US" dirty="0" smtClean="0"/>
          </a:p>
          <a:p>
            <a:pPr eaLnBrk="1" hangingPunct="1">
              <a:spcBef>
                <a:spcPct val="0"/>
              </a:spcBef>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That finishes</a:t>
            </a:r>
            <a:r>
              <a:rPr lang="en-US" sz="1200" kern="1200" baseline="0" dirty="0" smtClean="0">
                <a:solidFill>
                  <a:schemeClr val="tx1"/>
                </a:solidFill>
                <a:latin typeface="+mn-lt"/>
                <a:ea typeface="+mn-ea"/>
                <a:cs typeface="+mn-cs"/>
              </a:rPr>
              <a:t> up our review of the both the male and female reproductive systems. Keep in mind that </a:t>
            </a:r>
            <a:r>
              <a:rPr lang="en-US" sz="1200" kern="1200" dirty="0" smtClean="0">
                <a:solidFill>
                  <a:schemeClr val="tx1"/>
                </a:solidFill>
                <a:latin typeface="+mn-lt"/>
                <a:ea typeface="+mn-ea"/>
                <a:cs typeface="+mn-cs"/>
              </a:rPr>
              <a:t>knowing reproductive anatomy, like all anatomy, is very important.  Knowing your body and what is happening to it is an important part of growing up.</a:t>
            </a:r>
            <a:endParaRPr lang="en-US" dirty="0" smtClean="0"/>
          </a:p>
          <a:p>
            <a:pPr eaLnBrk="1" hangingPunct="1">
              <a:spcBef>
                <a:spcPct val="0"/>
              </a:spcBef>
            </a:pPr>
            <a:endParaRPr lang="en-US"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59E28F-674E-4B5E-86D3-8655C97F10D3}"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1872971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Ask students,</a:t>
            </a:r>
            <a:r>
              <a:rPr lang="en-US" b="0" baseline="0" dirty="0" smtClean="0"/>
              <a:t> “</a:t>
            </a:r>
            <a:r>
              <a:rPr lang="en-US" b="0" dirty="0" smtClean="0"/>
              <a:t>Does</a:t>
            </a:r>
            <a:r>
              <a:rPr lang="en-US" b="0" baseline="0" dirty="0" smtClean="0"/>
              <a:t> anyone have any questions?”</a:t>
            </a:r>
          </a:p>
          <a:p>
            <a:pPr eaLnBrk="1" hangingPunct="1">
              <a:spcBef>
                <a:spcPct val="0"/>
              </a:spcBef>
            </a:pPr>
            <a:endParaRPr lang="en-US" b="0" baseline="0" dirty="0" smtClean="0"/>
          </a:p>
          <a:p>
            <a:pPr eaLnBrk="1" hangingPunct="1">
              <a:spcBef>
                <a:spcPct val="0"/>
              </a:spcBef>
            </a:pPr>
            <a:r>
              <a:rPr lang="en-US" b="0" baseline="0" dirty="0" smtClean="0"/>
              <a:t>If doing anonymous questions, remind students to keep writing down any questions that they may have that they want to ask in private. </a:t>
            </a:r>
            <a:endParaRPr lang="en-US" b="0"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47B43-6B69-4FD0-8305-F2399F953130}"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val="938311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Activity:</a:t>
            </a:r>
            <a:r>
              <a:rPr lang="en-US" b="1" baseline="0" dirty="0" smtClean="0"/>
              <a:t> I’m Feeling</a:t>
            </a:r>
          </a:p>
          <a:p>
            <a:r>
              <a:rPr lang="en-US" sz="1200" kern="1200" dirty="0" smtClean="0">
                <a:solidFill>
                  <a:schemeClr val="tx1"/>
                </a:solidFill>
                <a:latin typeface="+mn-lt"/>
                <a:ea typeface="+mn-ea"/>
                <a:cs typeface="+mn-cs"/>
              </a:rPr>
              <a:t>Time: 5 minutes</a:t>
            </a:r>
          </a:p>
          <a:p>
            <a:r>
              <a:rPr lang="en-US" sz="1200" kern="1200" dirty="0" smtClean="0">
                <a:solidFill>
                  <a:schemeClr val="tx1"/>
                </a:solidFill>
                <a:latin typeface="+mn-lt"/>
                <a:ea typeface="+mn-ea"/>
                <a:cs typeface="+mn-cs"/>
              </a:rPr>
              <a:t>Materials Needed: Stickers (2-3 per student), 5 pieces of large stickable paper with headings (Happy, Sad, Excited, Mad, Frustrated, Confused)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 </a:t>
            </a:r>
          </a:p>
          <a:p>
            <a:pPr lvl="0">
              <a:buFont typeface="Arial" pitchFamily="34" charset="0"/>
              <a:buChar char="•"/>
            </a:pPr>
            <a:r>
              <a:rPr lang="en-US" sz="1200" kern="1200" dirty="0" smtClean="0">
                <a:solidFill>
                  <a:schemeClr val="tx1"/>
                </a:solidFill>
                <a:latin typeface="+mn-lt"/>
                <a:ea typeface="+mn-ea"/>
                <a:cs typeface="+mn-cs"/>
              </a:rPr>
              <a:t> Transition to this activity by telling students, “Now we’re going to get up and move a little bit for our next activity!”</a:t>
            </a:r>
          </a:p>
          <a:p>
            <a:pPr lvl="0">
              <a:buFont typeface="Arial" pitchFamily="34" charset="0"/>
              <a:buChar char="•"/>
            </a:pPr>
            <a:r>
              <a:rPr lang="en-US" sz="1200" kern="1200" dirty="0" smtClean="0">
                <a:solidFill>
                  <a:schemeClr val="tx1"/>
                </a:solidFill>
                <a:latin typeface="+mn-lt"/>
                <a:ea typeface="+mn-ea"/>
                <a:cs typeface="+mn-cs"/>
              </a:rPr>
              <a:t> Have students find the stickers (2) that were on their desk at the beginning of the lesson.  (Alternatively, pass out stickers now.) </a:t>
            </a:r>
          </a:p>
          <a:p>
            <a:pPr lvl="0">
              <a:buFont typeface="Arial" pitchFamily="34" charset="0"/>
              <a:buChar char="•"/>
            </a:pPr>
            <a:r>
              <a:rPr lang="en-US" sz="1200" kern="1200" dirty="0" smtClean="0">
                <a:solidFill>
                  <a:schemeClr val="tx1"/>
                </a:solidFill>
                <a:latin typeface="+mn-lt"/>
                <a:ea typeface="+mn-ea"/>
                <a:cs typeface="+mn-cs"/>
              </a:rPr>
              <a:t> Tell students “There are 5 big pieces of paper on the wall around the room.  On each one is a different feeling.  I want you to think about yesterday and today and what you felt like during the last 24 hours.  Pick two feelings that you had during that time. Now, when you’re ready, go to those two feeling and put a sticker on the sheet.  When you’re done come back to your seat.”</a:t>
            </a:r>
          </a:p>
          <a:p>
            <a:pPr lvl="0">
              <a:buFont typeface="Arial" pitchFamily="34" charset="0"/>
              <a:buChar char="•"/>
            </a:pPr>
            <a:r>
              <a:rPr lang="en-US" sz="1200" kern="1200" dirty="0" smtClean="0">
                <a:solidFill>
                  <a:schemeClr val="tx1"/>
                </a:solidFill>
                <a:latin typeface="+mn-lt"/>
                <a:ea typeface="+mn-ea"/>
                <a:cs typeface="+mn-cs"/>
              </a:rPr>
              <a:t> Switch to slide #30 in PowerPoint.</a:t>
            </a:r>
          </a:p>
          <a:p>
            <a:pPr lvl="0">
              <a:buFont typeface="Arial" pitchFamily="34" charset="0"/>
              <a:buChar char="•"/>
            </a:pPr>
            <a:endParaRPr lang="en-US" sz="1200" kern="1200" dirty="0" smtClean="0">
              <a:solidFill>
                <a:schemeClr val="tx1"/>
              </a:solidFill>
              <a:latin typeface="+mn-lt"/>
              <a:ea typeface="+mn-ea"/>
              <a:cs typeface="+mn-cs"/>
            </a:endParaRPr>
          </a:p>
          <a:p>
            <a:pPr eaLnBrk="1" hangingPunct="1">
              <a:spcBef>
                <a:spcPct val="0"/>
              </a:spcBef>
              <a:buFont typeface="Arial" pitchFamily="34" charset="0"/>
              <a:buChar char="•"/>
            </a:pPr>
            <a:endParaRPr lang="en-US" b="1"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E6C454-406E-4B9C-94F5-AEC547180B5B}" type="slidenum">
              <a:rPr lang="en-US" smtClean="0"/>
              <a:pPr fontAlgn="base">
                <a:spcBef>
                  <a:spcPct val="0"/>
                </a:spcBef>
                <a:spcAft>
                  <a:spcPct val="0"/>
                </a:spcAft>
                <a:defRPr/>
              </a:pPr>
              <a:t>29</a:t>
            </a:fld>
            <a:endParaRPr lang="en-US" dirty="0" smtClean="0"/>
          </a:p>
        </p:txBody>
      </p:sp>
    </p:spTree>
    <p:extLst>
      <p:ext uri="{BB962C8B-B14F-4D97-AF65-F5344CB8AC3E}">
        <p14:creationId xmlns:p14="http://schemas.microsoft.com/office/powerpoint/2010/main" val="65837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Explain, you are all at a very important time in your reproductive development. Many of you who have older brothers, sisters or cousins may have noticed that they have experienced changes in the way they look. They have begun to look more like young men and women and less like children. These changes may have already started for you or they may be beginning within the next several years. These changes are called puberty.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will be many changes that come with puberty, both physical changes and emotional changes.  These changes are often exciting and fun, but at other times can cause a young person to become confused, awkward, or embarrassed.  There can also be social changes that happen during puberty, and you may find that your friends and friendships change. This is all normal, and as we discussed with our first activity, will happen at different times in everyone’s life.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 of you may know a lot about changes related to puberty, your body, and the reproductive system, while others may not have seen or heard about this before.  The reproductive system works to make it possible for a man and a women to conceive a child, called pregnancy. Men and women are born with organs that will develop and eventually function to create a human life. In both males and females, the outside parts of the reproductive system are called the genitals.</a:t>
            </a:r>
          </a:p>
          <a:p>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Sometimes children (and adults) feel uncomfortable talking about puberty. It is natural for folks to feel a little embarrassed, especially if they have not talked about these topics before. They may feel silly and may giggle or get quiet. That’s to be expected and we’re okay with a little of that in class. Some of you may know a lot about these things, while others may not have seen or heard about this before.  Make sure to ask questions if you have them, because chances are if you have a question someone else does too!</a:t>
            </a:r>
          </a:p>
          <a:p>
            <a:endParaRPr lang="en-US" sz="1200" kern="1200" dirty="0" smtClean="0">
              <a:solidFill>
                <a:schemeClr val="tx1"/>
              </a:solidFill>
              <a:latin typeface="+mn-lt"/>
              <a:ea typeface="+mn-ea"/>
              <a:cs typeface="+mn-cs"/>
            </a:endParaRPr>
          </a:p>
          <a:p>
            <a:pPr eaLnBrk="1" hangingPunct="1">
              <a:spcBef>
                <a:spcPct val="0"/>
              </a:spcBef>
            </a:pPr>
            <a:endParaRPr lang="en-US" dirty="0" smtClean="0"/>
          </a:p>
          <a:p>
            <a:pPr eaLnBrk="1" hangingPunct="1">
              <a:spcBef>
                <a:spcPct val="0"/>
              </a:spcBef>
            </a:pPr>
            <a:endParaRPr lang="en-US" dirty="0"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9E99FD-C0DC-4569-B167-231BABAD7B3E}"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4075579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sz="1200" kern="1200" dirty="0" smtClean="0">
                <a:solidFill>
                  <a:schemeClr val="tx1"/>
                </a:solidFill>
                <a:latin typeface="+mn-lt"/>
                <a:ea typeface="+mn-ea"/>
                <a:cs typeface="+mn-cs"/>
              </a:rPr>
              <a:t>Bring students back together and tell them, “During puberty, our bodies begin to change as we just discussed.  Our brain tells our bodies to make these changes by producing more hormones than before, like testosterone in boys and estrogen in girls.  This makes our bodies change, and can also change how we feel and act during puberty.  In just the last two days many of you felt extremes of emotions from happy to mad.  This is very normal during puberty, but can be very confusing.  This can be especially challenging when your friends and peers are changing too.”</a:t>
            </a:r>
            <a:endParaRPr lang="en-US" dirty="0" smtClean="0"/>
          </a:p>
          <a:p>
            <a:pPr eaLnBrk="1" hangingPunct="1">
              <a:defRPr/>
            </a:pPr>
            <a:endParaRPr lang="en-US" dirty="0" smtClean="0"/>
          </a:p>
          <a:p>
            <a:pPr eaLnBrk="1" hangingPunct="1">
              <a:defRPr/>
            </a:pPr>
            <a:r>
              <a:rPr lang="en-US" dirty="0" smtClean="0"/>
              <a:t>We’re now going to talk about how these changes can effect our relationships with friends and peers. Let’s think for a moment, what is a “peer.”</a:t>
            </a:r>
          </a:p>
          <a:p>
            <a:pPr lvl="0">
              <a:buFont typeface="Arial" pitchFamily="34" charset="0"/>
              <a:buChar char="•"/>
            </a:pPr>
            <a:r>
              <a:rPr lang="en-US" sz="1200" kern="1200" dirty="0" smtClean="0">
                <a:solidFill>
                  <a:schemeClr val="tx1"/>
                </a:solidFill>
                <a:latin typeface="+mn-lt"/>
                <a:ea typeface="+mn-ea"/>
                <a:cs typeface="+mn-cs"/>
              </a:rPr>
              <a:t> Ask students to define ‘peer’ (</a:t>
            </a:r>
            <a:r>
              <a:rPr lang="en-US" sz="1200" i="1" kern="1200" dirty="0" smtClean="0">
                <a:solidFill>
                  <a:schemeClr val="tx1"/>
                </a:solidFill>
                <a:latin typeface="+mn-lt"/>
                <a:ea typeface="+mn-ea"/>
                <a:cs typeface="+mn-cs"/>
              </a:rPr>
              <a:t>Answer: a person of the same age, ability, or shared values</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Ask</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students to identify examples of peer influence on three-year-olds. </a:t>
            </a:r>
            <a:r>
              <a:rPr lang="en-US" sz="1200" i="1" kern="1200" dirty="0" smtClean="0">
                <a:solidFill>
                  <a:schemeClr val="tx1"/>
                </a:solidFill>
                <a:latin typeface="+mn-lt"/>
                <a:ea typeface="+mn-ea"/>
                <a:cs typeface="+mn-cs"/>
              </a:rPr>
              <a:t>(Answer: They fuss over</a:t>
            </a:r>
            <a:r>
              <a:rPr lang="en-US" sz="1200" b="1"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playing with toys</a:t>
            </a:r>
            <a:r>
              <a:rPr lang="en-US" sz="1200" b="1"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wanting the same color candy, copying what others say.)</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Ask students to identify example of peer influence on adults (</a:t>
            </a:r>
            <a:r>
              <a:rPr lang="en-US" sz="1200" i="1" kern="1200" dirty="0" smtClean="0">
                <a:solidFill>
                  <a:schemeClr val="tx1"/>
                </a:solidFill>
                <a:latin typeface="+mn-lt"/>
                <a:ea typeface="+mn-ea"/>
                <a:cs typeface="+mn-cs"/>
              </a:rPr>
              <a:t>Answer: changing to a hairstyle that</a:t>
            </a:r>
            <a:r>
              <a:rPr lang="en-US" sz="1200" b="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looks good on a friend, buying a new car after a neighbor does, or redecorating with current style furniture</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Tell students</a:t>
            </a:r>
            <a:r>
              <a:rPr lang="en-US" sz="1200" b="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It </a:t>
            </a:r>
            <a:r>
              <a:rPr lang="en-US" sz="1200" i="1" kern="1200" dirty="0" smtClean="0">
                <a:solidFill>
                  <a:schemeClr val="tx1"/>
                </a:solidFill>
                <a:latin typeface="+mn-lt"/>
                <a:ea typeface="+mn-ea"/>
                <a:cs typeface="+mn-cs"/>
              </a:rPr>
              <a:t>is important to understand that individuals can be influenced by peers throughout life,</a:t>
            </a:r>
            <a:r>
              <a:rPr lang="en-US" sz="1200" b="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not just as teenagers. To avoid being pressured by others, it is important to know what</a:t>
            </a:r>
            <a:r>
              <a:rPr lang="en-US" sz="1200" b="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one’s values are and to learn to communicate those values clearly. Knowing what one’s</a:t>
            </a:r>
            <a:r>
              <a:rPr lang="en-US" sz="1200" b="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values are and standing up for them is a lifelong skill and an important one to learn at a</a:t>
            </a:r>
            <a:r>
              <a:rPr lang="en-US" sz="1200" b="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young age.”</a:t>
            </a:r>
            <a:endParaRPr lang="en-US" dirty="0" smtClean="0"/>
          </a:p>
          <a:p>
            <a:pPr eaLnBrk="1" hangingPunct="1">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is important to understand that individuals can be influenced by peers throughout life, not just as teenagers. To avoid being pressured by others, it is important to know what one's values are and to learn to communicate those values clearly. Knowing what one’s values are and standing up for them is a lifelong skill and an important one to learn at a young age. </a:t>
            </a:r>
          </a:p>
          <a:p>
            <a:pPr eaLnBrk="1" hangingPunct="1">
              <a:defRPr/>
            </a:pPr>
            <a:endParaRPr lang="en-US" dirty="0" smtClean="0"/>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196A1E5F-FC74-4764-90E9-D7739F403552}" type="slidenum">
              <a:rPr lang="en-US" smtClean="0"/>
              <a:pPr>
                <a:defRPr/>
              </a:pPr>
              <a:t>30</a:t>
            </a:fld>
            <a:endParaRPr lang="en-US" dirty="0"/>
          </a:p>
        </p:txBody>
      </p:sp>
    </p:spTree>
    <p:extLst>
      <p:ext uri="{BB962C8B-B14F-4D97-AF65-F5344CB8AC3E}">
        <p14:creationId xmlns:p14="http://schemas.microsoft.com/office/powerpoint/2010/main" val="308906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Activity: </a:t>
            </a:r>
            <a:r>
              <a:rPr lang="en-US" sz="1200" b="1" kern="1200" dirty="0" smtClean="0">
                <a:solidFill>
                  <a:schemeClr val="tx1"/>
                </a:solidFill>
                <a:effectLst/>
                <a:latin typeface="+mn-lt"/>
                <a:ea typeface="+mn-ea"/>
                <a:cs typeface="+mn-cs"/>
              </a:rPr>
              <a:t>What is Your Opinion? </a:t>
            </a:r>
            <a:r>
              <a:rPr lang="en-US" sz="1200" b="1" kern="1200" dirty="0" smtClean="0">
                <a:solidFill>
                  <a:schemeClr val="tx1"/>
                </a:solidFill>
                <a:latin typeface="+mn-lt"/>
                <a:ea typeface="+mn-ea"/>
                <a:cs typeface="+mn-cs"/>
              </a:rPr>
              <a:t>Peer Influences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45 minutes</a:t>
            </a:r>
          </a:p>
          <a:p>
            <a:r>
              <a:rPr lang="en-US" sz="1200" kern="1200" dirty="0" smtClean="0">
                <a:solidFill>
                  <a:schemeClr val="tx1"/>
                </a:solidFill>
                <a:latin typeface="+mn-lt"/>
                <a:ea typeface="+mn-ea"/>
                <a:cs typeface="+mn-cs"/>
              </a:rPr>
              <a:t>Materials Needed: Copy of “What is your opinion?” (cut apart and placed on cards) (p</a:t>
            </a:r>
            <a:r>
              <a:rPr lang="en-US" sz="1200" kern="1200" baseline="0" dirty="0" smtClean="0">
                <a:solidFill>
                  <a:schemeClr val="tx1"/>
                </a:solidFill>
                <a:latin typeface="+mn-lt"/>
                <a:ea typeface="+mn-ea"/>
                <a:cs typeface="+mn-cs"/>
              </a:rPr>
              <a:t>g 10 in Teacher's Guide)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a:t>
            </a:r>
          </a:p>
          <a:p>
            <a:pPr lvl="0">
              <a:buFont typeface="Arial" pitchFamily="34" charset="0"/>
              <a:buChar char="•"/>
            </a:pPr>
            <a:r>
              <a:rPr lang="en-US" sz="1200" kern="1200" dirty="0" smtClean="0">
                <a:solidFill>
                  <a:schemeClr val="tx1"/>
                </a:solidFill>
                <a:latin typeface="+mn-lt"/>
                <a:ea typeface="+mn-ea"/>
                <a:cs typeface="+mn-cs"/>
              </a:rPr>
              <a:t> Divide students into four or five groups. Ask for one volunteer from each group to</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participate in an experiment. </a:t>
            </a:r>
          </a:p>
          <a:p>
            <a:pPr lvl="0">
              <a:buFont typeface="Arial" pitchFamily="34" charset="0"/>
              <a:buChar char="•"/>
            </a:pPr>
            <a:r>
              <a:rPr lang="en-US" sz="1200" kern="1200" dirty="0" smtClean="0">
                <a:solidFill>
                  <a:schemeClr val="tx1"/>
                </a:solidFill>
                <a:latin typeface="+mn-lt"/>
                <a:ea typeface="+mn-ea"/>
                <a:cs typeface="+mn-cs"/>
              </a:rPr>
              <a:t> Give each volunteer a slip of paper with a question on it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What Is Your Opinion? Tell the remainder of the people in the group that they will</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try to change the volunteer’s viewpoint by applying verbal pressure. </a:t>
            </a:r>
          </a:p>
          <a:p>
            <a:pPr lvl="0">
              <a:buFont typeface="Arial" pitchFamily="34" charset="0"/>
              <a:buChar char="•"/>
            </a:pPr>
            <a:r>
              <a:rPr lang="en-US" sz="1200" kern="120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possible, ask for a volunteer to </a:t>
            </a:r>
            <a:r>
              <a:rPr lang="en-US" sz="1200" kern="1200" dirty="0" smtClean="0">
                <a:solidFill>
                  <a:schemeClr val="tx1"/>
                </a:solidFill>
                <a:latin typeface="+mn-lt"/>
                <a:ea typeface="+mn-ea"/>
                <a:cs typeface="+mn-cs"/>
              </a:rPr>
              <a:t>demonstrate an example first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front</a:t>
            </a:r>
            <a:r>
              <a:rPr lang="en-US" sz="1200" kern="1200" baseline="0" dirty="0" smtClean="0">
                <a:solidFill>
                  <a:schemeClr val="tx1"/>
                </a:solidFill>
                <a:latin typeface="+mn-lt"/>
                <a:ea typeface="+mn-ea"/>
                <a:cs typeface="+mn-cs"/>
              </a:rPr>
              <a:t> of the class with the teacher before having students work in small groups.</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Give students 3-5 minutes and then call time.  Project PowerPoint slide #32, “How Does Peer Pressure Feel.” Have students process the activity by asking the following questions</a:t>
            </a:r>
            <a:r>
              <a:rPr lang="en-US" sz="1200" kern="1200" baseline="0" dirty="0" smtClean="0">
                <a:solidFill>
                  <a:schemeClr val="tx1"/>
                </a:solidFill>
                <a:latin typeface="+mn-lt"/>
                <a:ea typeface="+mn-ea"/>
                <a:cs typeface="+mn-cs"/>
              </a:rPr>
              <a:t> on </a:t>
            </a:r>
            <a:r>
              <a:rPr lang="en-US" sz="1200" kern="1200" dirty="0" smtClean="0">
                <a:solidFill>
                  <a:schemeClr val="tx1"/>
                </a:solidFill>
                <a:latin typeface="+mn-lt"/>
                <a:ea typeface="+mn-ea"/>
                <a:cs typeface="+mn-cs"/>
              </a:rPr>
              <a:t>slide #32</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eaLnBrk="1" hangingPunct="1">
              <a:spcBef>
                <a:spcPct val="0"/>
              </a:spcBef>
              <a:buFont typeface="Arial" pitchFamily="34" charset="0"/>
              <a:buNone/>
            </a:pPr>
            <a:endParaRPr lang="en-US" dirty="0"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B1BA05-AFB9-439F-BC6E-BD323D1C1C69}" type="slidenum">
              <a:rPr lang="en-US" smtClean="0"/>
              <a:pPr fontAlgn="base">
                <a:spcBef>
                  <a:spcPct val="0"/>
                </a:spcBef>
                <a:spcAft>
                  <a:spcPct val="0"/>
                </a:spcAft>
                <a:defRPr/>
              </a:pPr>
              <a:t>31</a:t>
            </a:fld>
            <a:endParaRPr lang="en-US" dirty="0" smtClean="0"/>
          </a:p>
        </p:txBody>
      </p:sp>
    </p:spTree>
    <p:extLst>
      <p:ext uri="{BB962C8B-B14F-4D97-AF65-F5344CB8AC3E}">
        <p14:creationId xmlns:p14="http://schemas.microsoft.com/office/powerpoint/2010/main" val="1943770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Activity: Peer Influences Continued</a:t>
            </a:r>
            <a:endParaRPr lang="en-US" sz="1200" kern="1200" dirty="0" smtClean="0">
              <a:solidFill>
                <a:schemeClr val="tx1"/>
              </a:solidFill>
              <a:latin typeface="+mn-lt"/>
              <a:ea typeface="+mn-ea"/>
              <a:cs typeface="+mn-cs"/>
            </a:endParaRPr>
          </a:p>
          <a:p>
            <a:endParaRPr lang="en-US" b="0" dirty="0" smtClean="0"/>
          </a:p>
          <a:p>
            <a:r>
              <a:rPr lang="en-US" b="0" dirty="0" smtClean="0"/>
              <a:t>Debrief using the following questions:</a:t>
            </a:r>
          </a:p>
          <a:p>
            <a:pPr marL="342900" indent="-342900">
              <a:buFontTx/>
              <a:buAutoNum type="arabicParenR"/>
              <a:defRPr/>
            </a:pPr>
            <a:r>
              <a:rPr lang="en-US" sz="1200" kern="1200" dirty="0" smtClean="0">
                <a:solidFill>
                  <a:schemeClr val="tx1"/>
                </a:solidFill>
                <a:latin typeface="+mn-lt"/>
                <a:ea typeface="+mn-ea"/>
                <a:cs typeface="+mn-cs"/>
              </a:rPr>
              <a:t>How did the volunteer feel having everyone pressuring him or her?</a:t>
            </a:r>
          </a:p>
          <a:p>
            <a:pPr marL="342900" indent="-342900">
              <a:buFontTx/>
              <a:buAutoNum type="arabicParenR"/>
              <a:defRPr/>
            </a:pPr>
            <a:r>
              <a:rPr lang="en-US" sz="1200" kern="1200" dirty="0" smtClean="0">
                <a:solidFill>
                  <a:schemeClr val="tx1"/>
                </a:solidFill>
                <a:latin typeface="+mn-lt"/>
                <a:ea typeface="+mn-ea"/>
                <a:cs typeface="+mn-cs"/>
              </a:rPr>
              <a:t>What was it like for the other participants trying to pressure someone?</a:t>
            </a:r>
          </a:p>
          <a:p>
            <a:pPr marL="342900" indent="-342900">
              <a:buFontTx/>
              <a:buAutoNum type="arabicParenR"/>
              <a:defRPr/>
            </a:pPr>
            <a:r>
              <a:rPr lang="en-US" sz="1200" kern="1200" dirty="0" smtClean="0">
                <a:solidFill>
                  <a:schemeClr val="tx1"/>
                </a:solidFill>
                <a:latin typeface="+mn-lt"/>
                <a:ea typeface="+mn-ea"/>
                <a:cs typeface="+mn-cs"/>
              </a:rPr>
              <a:t>Did the volunteer change his/her mind?</a:t>
            </a:r>
          </a:p>
          <a:p>
            <a:pPr marL="342900" indent="-342900">
              <a:buFontTx/>
              <a:buAutoNum type="arabicParenR"/>
              <a:defRPr/>
            </a:pPr>
            <a:r>
              <a:rPr lang="en-US" sz="1200" kern="1200" dirty="0" smtClean="0">
                <a:solidFill>
                  <a:schemeClr val="tx1"/>
                </a:solidFill>
                <a:latin typeface="+mn-lt"/>
                <a:ea typeface="+mn-ea"/>
                <a:cs typeface="+mn-cs"/>
              </a:rPr>
              <a:t>Is it easy to stand for what one believes?</a:t>
            </a:r>
          </a:p>
          <a:p>
            <a:pPr marL="342900" indent="-342900">
              <a:buFontTx/>
              <a:buAutoNum type="arabicParenR"/>
              <a:defRPr/>
            </a:pPr>
            <a:r>
              <a:rPr lang="en-US" sz="1200" kern="1200" dirty="0" smtClean="0">
                <a:solidFill>
                  <a:schemeClr val="tx1"/>
                </a:solidFill>
                <a:latin typeface="+mn-lt"/>
                <a:ea typeface="+mn-ea"/>
                <a:cs typeface="+mn-cs"/>
              </a:rPr>
              <a:t>How does it feel to give in under pressure? </a:t>
            </a:r>
          </a:p>
          <a:p>
            <a:endParaRPr lang="en-US" b="1" dirty="0"/>
          </a:p>
        </p:txBody>
      </p:sp>
      <p:sp>
        <p:nvSpPr>
          <p:cNvPr id="4" name="Slide Number Placeholder 3"/>
          <p:cNvSpPr>
            <a:spLocks noGrp="1"/>
          </p:cNvSpPr>
          <p:nvPr>
            <p:ph type="sldNum" sz="quarter" idx="10"/>
          </p:nvPr>
        </p:nvSpPr>
        <p:spPr/>
        <p:txBody>
          <a:bodyPr/>
          <a:lstStyle/>
          <a:p>
            <a:pPr>
              <a:defRPr/>
            </a:pPr>
            <a:fld id="{3AB140D0-57B6-4209-9D94-0FD7A824A0B3}" type="slidenum">
              <a:rPr lang="en-US" smtClean="0"/>
              <a:pPr>
                <a:defRPr/>
              </a:pPr>
              <a:t>32</a:t>
            </a:fld>
            <a:endParaRPr lang="en-US" dirty="0"/>
          </a:p>
        </p:txBody>
      </p:sp>
    </p:spTree>
    <p:extLst>
      <p:ext uri="{BB962C8B-B14F-4D97-AF65-F5344CB8AC3E}">
        <p14:creationId xmlns:p14="http://schemas.microsoft.com/office/powerpoint/2010/main" val="212251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r>
              <a:rPr lang="en-US" dirty="0" smtClean="0"/>
              <a:t>Explain</a:t>
            </a:r>
            <a:r>
              <a:rPr lang="en-US" baseline="0" dirty="0" smtClean="0"/>
              <a:t> that t</a:t>
            </a:r>
            <a:r>
              <a:rPr lang="en-US" dirty="0" smtClean="0"/>
              <a:t>hese influences are called peer pressure. </a:t>
            </a:r>
          </a:p>
          <a:p>
            <a:pPr eaLnBrk="1" hangingPunct="1">
              <a:defRPr/>
            </a:pPr>
            <a:endParaRPr lang="en-US" dirty="0" smtClean="0"/>
          </a:p>
          <a:p>
            <a:pPr eaLnBrk="1" hangingPunct="1">
              <a:defRPr/>
            </a:pPr>
            <a:r>
              <a:rPr lang="en-US" dirty="0" smtClean="0"/>
              <a:t>Ask student</a:t>
            </a:r>
            <a:r>
              <a:rPr lang="en-US" baseline="0" dirty="0" smtClean="0"/>
              <a:t> to read off definition. “</a:t>
            </a:r>
            <a:r>
              <a:rPr lang="en-US" dirty="0" smtClean="0"/>
              <a:t>Peer pressure is the influence exerted by a peer group encouraging a person to change his or her attitudes, values or behavior in order to conform to group norms.” </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0F12DAC0-62E0-405A-9B7A-E9B01C0602DA}" type="slidenum">
              <a:rPr lang="en-US" smtClean="0"/>
              <a:pPr>
                <a:defRPr/>
              </a:pPr>
              <a:t>33</a:t>
            </a:fld>
            <a:endParaRPr lang="en-US" dirty="0"/>
          </a:p>
        </p:txBody>
      </p:sp>
    </p:spTree>
    <p:extLst>
      <p:ext uri="{BB962C8B-B14F-4D97-AF65-F5344CB8AC3E}">
        <p14:creationId xmlns:p14="http://schemas.microsoft.com/office/powerpoint/2010/main" val="1042671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Ask students if they think that peer pressure is positive or negative. Explain to students that peer pressure can be positive or negative.</a:t>
            </a:r>
            <a:endParaRPr lang="en-US"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Someone can influence or pressure you to make positive decisions, like playing a new sport.  They can also influence or pressure you to make a bad decision, like going somewhere you don’t want to go.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0" baseline="0" dirty="0" smtClean="0"/>
              <a:t> Ask students for examples of positive peer pressure (Answers: Trying something new like playing a sport together or joining a club together, not smoking, eating healthier food)</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0" baseline="0" dirty="0" smtClean="0"/>
              <a:t> Ask students for examples of negative peer pressure (Answers: Trying smoking or alcohol when you don’t want to, going some place that your parents told you not to go to)</a:t>
            </a:r>
            <a:endParaRPr lang="en-US" b="0" dirty="0" smtClean="0"/>
          </a:p>
        </p:txBody>
      </p:sp>
      <p:sp>
        <p:nvSpPr>
          <p:cNvPr id="4" name="Slide Number Placeholder 3"/>
          <p:cNvSpPr>
            <a:spLocks noGrp="1"/>
          </p:cNvSpPr>
          <p:nvPr>
            <p:ph type="sldNum" sz="quarter" idx="5"/>
          </p:nvPr>
        </p:nvSpPr>
        <p:spPr/>
        <p:txBody>
          <a:bodyPr/>
          <a:lstStyle/>
          <a:p>
            <a:pPr>
              <a:defRPr/>
            </a:pPr>
            <a:fld id="{788AB37F-6B7A-4E2E-9F7D-0A05D0683149}" type="slidenum">
              <a:rPr lang="en-US" smtClean="0"/>
              <a:pPr>
                <a:defRPr/>
              </a:pPr>
              <a:t>34</a:t>
            </a:fld>
            <a:endParaRPr lang="en-US" dirty="0"/>
          </a:p>
        </p:txBody>
      </p:sp>
    </p:spTree>
    <p:extLst>
      <p:ext uri="{BB962C8B-B14F-4D97-AF65-F5344CB8AC3E}">
        <p14:creationId xmlns:p14="http://schemas.microsoft.com/office/powerpoint/2010/main" val="760769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Explain</a:t>
            </a:r>
            <a:r>
              <a:rPr lang="en-US" baseline="0" dirty="0" smtClean="0"/>
              <a:t> to students, w</a:t>
            </a:r>
            <a:r>
              <a:rPr lang="en-US" dirty="0" smtClean="0"/>
              <a:t>e’ve talked about how our peers can influence us at any age from very young to adulthood. We’ve talked about how peer pressure can be both positive and negative. And we’ve seen how peer pressure feels for both the person being pressured and the person doing the pressuring. Everyone needs to have the tools to resist negative peer pressure. One method that has been shown to be effective is the three assertive techniques model. </a:t>
            </a:r>
          </a:p>
          <a:p>
            <a:pPr eaLnBrk="1" hangingPunct="1"/>
            <a:endParaRPr lang="en-US" dirty="0" smtClean="0"/>
          </a:p>
          <a:p>
            <a:pPr eaLnBrk="1" hangingPunct="1"/>
            <a:r>
              <a:rPr lang="en-US" dirty="0" smtClean="0"/>
              <a:t>Ask student to read</a:t>
            </a:r>
            <a:r>
              <a:rPr lang="en-US" baseline="0" dirty="0" smtClean="0"/>
              <a:t> off the three assertive refusal techniques.</a:t>
            </a:r>
          </a:p>
          <a:p>
            <a:pPr marL="228600" indent="-228600" eaLnBrk="1" hangingPunct="1">
              <a:buAutoNum type="arabicParenR"/>
            </a:pPr>
            <a:r>
              <a:rPr lang="en-US" baseline="0" dirty="0" smtClean="0"/>
              <a:t>Saying “no” firmly and keep repeating it.</a:t>
            </a:r>
          </a:p>
          <a:p>
            <a:pPr marL="228600" indent="-228600" eaLnBrk="1" hangingPunct="1">
              <a:buAutoNum type="arabicParenR"/>
            </a:pPr>
            <a:r>
              <a:rPr lang="en-US" baseline="0" dirty="0" smtClean="0"/>
              <a:t>Take the offensive. Let the person know how the continued pressure makes you feel.</a:t>
            </a:r>
          </a:p>
          <a:p>
            <a:pPr marL="228600" indent="-228600" eaLnBrk="1" hangingPunct="1">
              <a:buAutoNum type="arabicParenR"/>
            </a:pPr>
            <a:r>
              <a:rPr lang="en-US" baseline="0" dirty="0" smtClean="0"/>
              <a:t>Refuse to discuss the matter any further. Leave.</a:t>
            </a:r>
          </a:p>
          <a:p>
            <a:pPr marL="228600" indent="-228600" eaLnBrk="1" hangingPunct="1">
              <a:buAutoNum type="arabicParenR"/>
            </a:pPr>
            <a:endParaRPr lang="en-US" baseline="0" dirty="0" smtClean="0"/>
          </a:p>
          <a:p>
            <a:pPr marL="228600" indent="-228600" eaLnBrk="1" hangingPunct="1">
              <a:buNone/>
            </a:pPr>
            <a:r>
              <a:rPr lang="en-US" b="1" baseline="0" dirty="0" smtClean="0"/>
              <a:t>Distribute “Three Techniques for Assertive Refusal” (pg 11 in Teacher’s Guide)</a:t>
            </a:r>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57FDDD3-AEF9-4F2F-9191-D9BFC0E75475}" type="slidenum">
              <a:rPr lang="en-US" smtClean="0"/>
              <a:pPr>
                <a:defRPr/>
              </a:pPr>
              <a:t>35</a:t>
            </a:fld>
            <a:endParaRPr lang="en-US" dirty="0"/>
          </a:p>
        </p:txBody>
      </p:sp>
    </p:spTree>
    <p:extLst>
      <p:ext uri="{BB962C8B-B14F-4D97-AF65-F5344CB8AC3E}">
        <p14:creationId xmlns:p14="http://schemas.microsoft.com/office/powerpoint/2010/main" val="3929919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Activity: Role Play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20-30 minutes</a:t>
            </a:r>
          </a:p>
          <a:p>
            <a:r>
              <a:rPr lang="en-US" sz="1200" kern="1200" dirty="0" smtClean="0">
                <a:solidFill>
                  <a:schemeClr val="tx1"/>
                </a:solidFill>
                <a:latin typeface="+mn-lt"/>
                <a:ea typeface="+mn-ea"/>
                <a:cs typeface="+mn-cs"/>
              </a:rPr>
              <a:t>Materials Needed: Role-Play Situations for Peer Pressure (pg 12 of Teacher’s Guide) (1 per group)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Directions:</a:t>
            </a:r>
          </a:p>
          <a:p>
            <a:pPr lvl="0">
              <a:buFont typeface="Arial" pitchFamily="34" charset="0"/>
              <a:buChar char="•"/>
            </a:pPr>
            <a:r>
              <a:rPr lang="en-US" sz="1200" kern="1200" dirty="0" smtClean="0">
                <a:solidFill>
                  <a:schemeClr val="tx1"/>
                </a:solidFill>
                <a:latin typeface="+mn-lt"/>
                <a:ea typeface="+mn-ea"/>
                <a:cs typeface="+mn-cs"/>
              </a:rPr>
              <a:t> Divide students into four groups. Give each group one of the cards from “Role-Play Situations for Peer Pressure” (Appendix 3). </a:t>
            </a:r>
          </a:p>
          <a:p>
            <a:pPr lvl="0">
              <a:buFont typeface="Arial" pitchFamily="34" charset="0"/>
              <a:buChar char="•"/>
            </a:pPr>
            <a:r>
              <a:rPr lang="en-US" sz="1200" kern="1200" dirty="0" smtClean="0">
                <a:solidFill>
                  <a:schemeClr val="tx1"/>
                </a:solidFill>
                <a:latin typeface="+mn-lt"/>
                <a:ea typeface="+mn-ea"/>
                <a:cs typeface="+mn-cs"/>
              </a:rPr>
              <a:t> Ask them to develop two role-plays – one demonstrating negative peer pressure, the other demonstrating positive peer pressure. Give them 15 minutes to develop role-plays. Encourage students to portray realistic (and appropriate) language and interactions. Instruct them that role-plays should have a positive outcome (i.e. the student makes a healthy decision whether the peer pressure is positive or negative.)</a:t>
            </a:r>
          </a:p>
          <a:p>
            <a:pPr lvl="0">
              <a:buFont typeface="Arial" pitchFamily="34" charset="0"/>
              <a:buChar char="•"/>
            </a:pPr>
            <a:r>
              <a:rPr lang="en-US" sz="1200" kern="1200" dirty="0" smtClean="0">
                <a:solidFill>
                  <a:schemeClr val="tx1"/>
                </a:solidFill>
                <a:latin typeface="+mn-lt"/>
                <a:ea typeface="+mn-ea"/>
                <a:cs typeface="+mn-cs"/>
              </a:rPr>
              <a:t> Reconvene the class. Have each group demonstrate a negative and a positive role-play. </a:t>
            </a:r>
          </a:p>
          <a:p>
            <a:pPr lvl="0">
              <a:buFont typeface="Arial" pitchFamily="34" charset="0"/>
              <a:buNone/>
            </a:pPr>
            <a:r>
              <a:rPr lang="en-US" sz="1200" kern="1200" dirty="0" smtClean="0">
                <a:solidFill>
                  <a:schemeClr val="tx1"/>
                </a:solidFill>
                <a:latin typeface="+mn-lt"/>
                <a:ea typeface="+mn-ea"/>
                <a:cs typeface="+mn-cs"/>
              </a:rPr>
              <a:t>Ask students watching the role-plays to comment on the outcome:</a:t>
            </a:r>
          </a:p>
          <a:p>
            <a:pPr lvl="0">
              <a:buFont typeface="Arial" pitchFamily="34" charset="0"/>
              <a:buChar char="•"/>
            </a:pPr>
            <a:r>
              <a:rPr lang="en-US" sz="1200" kern="1200" dirty="0" smtClean="0">
                <a:solidFill>
                  <a:schemeClr val="tx1"/>
                </a:solidFill>
                <a:latin typeface="+mn-lt"/>
                <a:ea typeface="+mn-ea"/>
                <a:cs typeface="+mn-cs"/>
              </a:rPr>
              <a:t> How did the person being pressured react?</a:t>
            </a:r>
          </a:p>
          <a:p>
            <a:pPr lvl="0">
              <a:buFont typeface="Arial" pitchFamily="34" charset="0"/>
              <a:buChar char="•"/>
            </a:pPr>
            <a:r>
              <a:rPr lang="en-US" sz="1200" kern="1200" dirty="0" smtClean="0">
                <a:solidFill>
                  <a:schemeClr val="tx1"/>
                </a:solidFill>
                <a:latin typeface="+mn-lt"/>
                <a:ea typeface="+mn-ea"/>
                <a:cs typeface="+mn-cs"/>
              </a:rPr>
              <a:t> How did the person pressuring react?</a:t>
            </a:r>
          </a:p>
          <a:p>
            <a:pPr lvl="0">
              <a:buFont typeface="Arial" pitchFamily="34" charset="0"/>
              <a:buChar char="•"/>
            </a:pPr>
            <a:r>
              <a:rPr lang="en-US" sz="1200" kern="1200" dirty="0" smtClean="0">
                <a:solidFill>
                  <a:schemeClr val="tx1"/>
                </a:solidFill>
                <a:latin typeface="+mn-lt"/>
                <a:ea typeface="+mn-ea"/>
                <a:cs typeface="+mn-cs"/>
              </a:rPr>
              <a:t> Would the person regret what they did later?</a:t>
            </a:r>
          </a:p>
          <a:p>
            <a:pPr lvl="0">
              <a:buFont typeface="Arial" pitchFamily="34" charset="0"/>
              <a:buChar char="•"/>
            </a:pPr>
            <a:r>
              <a:rPr lang="en-US" sz="1200" kern="1200" dirty="0" smtClean="0">
                <a:solidFill>
                  <a:schemeClr val="tx1"/>
                </a:solidFill>
                <a:latin typeface="+mn-lt"/>
                <a:ea typeface="+mn-ea"/>
                <a:cs typeface="+mn-cs"/>
              </a:rPr>
              <a:t> How will these characters feel about themselves after this situation?</a:t>
            </a:r>
          </a:p>
          <a:p>
            <a:pPr lvl="0">
              <a:buFont typeface="Arial" pitchFamily="34" charset="0"/>
              <a:buNone/>
            </a:pPr>
            <a:r>
              <a:rPr lang="en-US" sz="1200" kern="1200" dirty="0" smtClean="0">
                <a:solidFill>
                  <a:schemeClr val="tx1"/>
                </a:solidFill>
                <a:latin typeface="+mn-lt"/>
                <a:ea typeface="+mn-ea"/>
                <a:cs typeface="+mn-cs"/>
              </a:rPr>
              <a:t>Ask students participating in the role-play:</a:t>
            </a:r>
          </a:p>
          <a:p>
            <a:pPr lvl="0">
              <a:buFont typeface="Arial" pitchFamily="34" charset="0"/>
              <a:buChar char="•"/>
            </a:pPr>
            <a:r>
              <a:rPr lang="en-US" sz="1200" kern="1200" dirty="0" smtClean="0">
                <a:solidFill>
                  <a:schemeClr val="tx1"/>
                </a:solidFill>
                <a:latin typeface="+mn-lt"/>
                <a:ea typeface="+mn-ea"/>
                <a:cs typeface="+mn-cs"/>
              </a:rPr>
              <a:t> How did the person being pressured feel?</a:t>
            </a:r>
          </a:p>
          <a:p>
            <a:pPr lvl="0">
              <a:buFont typeface="Arial" pitchFamily="34" charset="0"/>
              <a:buChar char="•"/>
            </a:pPr>
            <a:r>
              <a:rPr lang="en-US" sz="1200" kern="1200" dirty="0" smtClean="0">
                <a:solidFill>
                  <a:schemeClr val="tx1"/>
                </a:solidFill>
                <a:latin typeface="+mn-lt"/>
                <a:ea typeface="+mn-ea"/>
                <a:cs typeface="+mn-cs"/>
              </a:rPr>
              <a:t> How did the person who was doing the pressuring feel?</a:t>
            </a:r>
          </a:p>
          <a:p>
            <a:pPr lvl="0">
              <a:buFont typeface="Arial" pitchFamily="34" charset="0"/>
              <a:buChar char="•"/>
            </a:pPr>
            <a:r>
              <a:rPr lang="en-US" sz="1200" kern="1200" dirty="0" smtClean="0">
                <a:solidFill>
                  <a:schemeClr val="tx1"/>
                </a:solidFill>
                <a:latin typeface="+mn-lt"/>
                <a:ea typeface="+mn-ea"/>
                <a:cs typeface="+mn-cs"/>
              </a:rPr>
              <a:t> What will they do if they are ever in this kind of situation?</a:t>
            </a:r>
            <a:endParaRPr lang="en-US" sz="1200" kern="1200" dirty="0">
              <a:solidFill>
                <a:schemeClr val="tx1"/>
              </a:solidFill>
              <a:latin typeface="+mn-lt"/>
              <a:ea typeface="+mn-ea"/>
              <a:cs typeface="+mn-cs"/>
            </a:endParaRP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60B205-60F3-4CE7-88E4-8D5E1ED930B0}"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275044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Ask students, “Why do you think it is difficult</a:t>
            </a:r>
            <a:r>
              <a:rPr lang="en-US" baseline="0" dirty="0" smtClean="0"/>
              <a:t> to resist negative peer pressure?” (Answers: You want your peers to like you, you feel left out or un-cool if you don’t)</a:t>
            </a:r>
          </a:p>
          <a:p>
            <a:pPr eaLnBrk="1" hangingPunct="1">
              <a:spcBef>
                <a:spcPct val="0"/>
              </a:spcBef>
            </a:pPr>
            <a:endParaRPr lang="en-US" baseline="0" dirty="0" smtClean="0"/>
          </a:p>
          <a:p>
            <a:pPr eaLnBrk="1" hangingPunct="1">
              <a:spcBef>
                <a:spcPct val="0"/>
              </a:spcBef>
            </a:pPr>
            <a:r>
              <a:rPr lang="en-US" i="1" baseline="0" dirty="0" smtClean="0"/>
              <a:t>Optional: </a:t>
            </a:r>
            <a:r>
              <a:rPr lang="en-US" baseline="0" dirty="0" smtClean="0"/>
              <a:t>If you have time, brainstorm some ways to overcome these negative feelings. </a:t>
            </a:r>
          </a:p>
          <a:p>
            <a:pPr eaLnBrk="1" hangingPunct="1">
              <a:spcBef>
                <a:spcPct val="0"/>
              </a:spcBef>
            </a:pPr>
            <a:endParaRPr lang="en-US" baseline="0" dirty="0" smtClean="0"/>
          </a:p>
          <a:p>
            <a:pPr eaLnBrk="1" hangingPunct="1">
              <a:spcBef>
                <a:spcPct val="0"/>
              </a:spcBef>
            </a:pPr>
            <a:r>
              <a:rPr lang="en-US" baseline="0" dirty="0" smtClean="0"/>
              <a:t>Example: You want your peers to like you: If you feel pressured by your friends to do things that you feel are not right, it may be time to seek out new friendships. True friends will respect your decisions, and support you. </a:t>
            </a:r>
          </a:p>
          <a:p>
            <a:pPr eaLnBrk="1" hangingPunct="1">
              <a:spcBef>
                <a:spcPct val="0"/>
              </a:spcBef>
            </a:pPr>
            <a:endParaRPr lang="en-US" baseline="0" dirty="0" smtClean="0"/>
          </a:p>
          <a:p>
            <a:pPr eaLnBrk="1" hangingPunct="1">
              <a:spcBef>
                <a:spcPct val="0"/>
              </a:spcBef>
            </a:pPr>
            <a:r>
              <a:rPr lang="en-US" baseline="0" dirty="0" smtClean="0"/>
              <a:t>Example: You feel left out or un-cool: It is your decision whether you do something or not. If something does not feel right to you, don’t do it. Take pride in the fact that you are sticking up for yourself and following your moral compass. It may be difficult, but know it’s brave and far cooler than giving in to negative peer pressure and feeling bad about it later. It is important to realize even if you have given into peer pressure before and done something you did not want to do, you can prepare yourself to say no the next time-you don’t have to repeat a mistake!</a:t>
            </a:r>
          </a:p>
          <a:p>
            <a:pPr eaLnBrk="1" hangingPunct="1">
              <a:spcBef>
                <a:spcPct val="0"/>
              </a:spcBef>
            </a:pPr>
            <a:endParaRPr 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C19092-9BAB-41BB-A9BE-EA8C255FCFF2}"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697170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Ask students, “How does it feel when you are successful at resisting negative</a:t>
            </a:r>
            <a:r>
              <a:rPr lang="en-US" baseline="0" dirty="0" smtClean="0"/>
              <a:t> peer pressure?” (Answers: proud, like you stood up to yourself, brave, a little left out)</a:t>
            </a:r>
          </a:p>
        </p:txBody>
      </p:sp>
      <p:sp>
        <p:nvSpPr>
          <p:cNvPr id="4" name="Slide Number Placeholder 3"/>
          <p:cNvSpPr>
            <a:spLocks noGrp="1"/>
          </p:cNvSpPr>
          <p:nvPr>
            <p:ph type="sldNum" sz="quarter" idx="10"/>
          </p:nvPr>
        </p:nvSpPr>
        <p:spPr/>
        <p:txBody>
          <a:bodyPr/>
          <a:lstStyle/>
          <a:p>
            <a:pPr>
              <a:defRPr/>
            </a:pPr>
            <a:fld id="{3AB140D0-57B6-4209-9D94-0FD7A824A0B3}" type="slidenum">
              <a:rPr lang="en-US" smtClean="0"/>
              <a:pPr>
                <a:defRPr/>
              </a:pPr>
              <a:t>38</a:t>
            </a:fld>
            <a:endParaRPr lang="en-US" dirty="0"/>
          </a:p>
        </p:txBody>
      </p:sp>
    </p:spTree>
    <p:extLst>
      <p:ext uri="{BB962C8B-B14F-4D97-AF65-F5344CB8AC3E}">
        <p14:creationId xmlns:p14="http://schemas.microsoft.com/office/powerpoint/2010/main" val="3139299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baseline="0" dirty="0" smtClean="0"/>
              <a:t>Remember that peer pressure is something that we will have to deal with all our lives. Challenges yourself to be a positive influence on your classmates today.</a:t>
            </a:r>
          </a:p>
          <a:p>
            <a:pPr eaLnBrk="1" hangingPunct="1">
              <a:spcBef>
                <a:spcPct val="0"/>
              </a:spcBef>
            </a:pPr>
            <a:endParaRPr lang="en-US" b="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baseline="0" dirty="0" smtClean="0"/>
              <a:t>If doing anonymous questions, remind students to keep writing down any questions that they may have that they want to ask in private. Collect questions in the box. </a:t>
            </a:r>
            <a:r>
              <a:rPr lang="en-US" baseline="0" dirty="0" smtClean="0"/>
              <a:t>Either draw questions directly from the box and answer them in class, have another question session at a later date, or create an “answer sheet” that students can take home with all the answers on it.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1" baseline="0" dirty="0" smtClean="0"/>
              <a:t>If giving homework distribute “Peer Pressure: Then and Now” (pg 13 of Teacher’s Guide)</a:t>
            </a:r>
            <a:r>
              <a:rPr lang="en-US" b="0" baseline="0" dirty="0" smtClean="0"/>
              <a:t>. </a:t>
            </a:r>
            <a:r>
              <a:rPr lang="en-US" sz="1200" kern="1200" dirty="0" smtClean="0">
                <a:solidFill>
                  <a:schemeClr val="tx1"/>
                </a:solidFill>
                <a:latin typeface="+mn-lt"/>
                <a:ea typeface="+mn-ea"/>
                <a:cs typeface="+mn-cs"/>
              </a:rPr>
              <a:t>Explain to students that they should ask a parent or other adult to tell them about a time when they felt pressured by peers and what they did in the situation. </a:t>
            </a:r>
            <a:endParaRPr lang="en-US" b="1" dirty="0" smtClean="0"/>
          </a:p>
          <a:p>
            <a:pPr eaLnBrk="1" hangingPunct="1">
              <a:spcBef>
                <a:spcPct val="0"/>
              </a:spcBef>
            </a:pPr>
            <a:endParaRPr lang="en-US" b="0"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6F9890-6946-48A7-925C-3FA222912FF8}" type="slidenum">
              <a:rPr lang="en-US" smtClean="0"/>
              <a:pPr fontAlgn="base">
                <a:spcBef>
                  <a:spcPct val="0"/>
                </a:spcBef>
                <a:spcAft>
                  <a:spcPct val="0"/>
                </a:spcAft>
                <a:defRPr/>
              </a:pPr>
              <a:t>39</a:t>
            </a:fld>
            <a:endParaRPr lang="en-US" dirty="0" smtClean="0"/>
          </a:p>
        </p:txBody>
      </p:sp>
    </p:spTree>
    <p:extLst>
      <p:ext uri="{BB962C8B-B14F-4D97-AF65-F5344CB8AC3E}">
        <p14:creationId xmlns:p14="http://schemas.microsoft.com/office/powerpoint/2010/main" val="264389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both males and females the changes related to puberty are triggered on by hormones. A hormone is a chemical released by the body.  Hormones act as messengers. They send messages from one part of the body to another. All living things have hormones. There are many different kinds of hormones. Each gives a different signal to the body. The hormones released during puberty are responsible for communicating the changes from child to adult. For girls, there are two hormones responsible for puberty, estrogen and progesterone. For males, there is one, testosterone.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During puberty, your body is changing from being a child to being an adult in preparation to be able to reproduce, or have a child one day. Here are some of the physical changes that happen during puberty, as the body is transitioning from childhood to adulthood:</a:t>
            </a:r>
          </a:p>
          <a:p>
            <a:pPr eaLnBrk="1" hangingPunct="1">
              <a:spcBef>
                <a:spcPct val="0"/>
              </a:spcBef>
            </a:pPr>
            <a:endParaRPr lang="en-US" dirty="0" smtClean="0"/>
          </a:p>
          <a:p>
            <a:pPr eaLnBrk="1" hangingPunct="1">
              <a:spcBef>
                <a:spcPct val="0"/>
              </a:spcBef>
            </a:pPr>
            <a:r>
              <a:rPr lang="en-US" dirty="0" smtClean="0"/>
              <a:t>For males, these changes typically begin between the ages of 10 and 15. During puberty the hormone testosterone causes boys’ voices to get deeper, their shoulders to broaden and their hips to narrow. Boys will also start growing chest and other facial hair, their penis and testicles develop more, and they may experience nocturnal emissions, or what are known as wet dreams.</a:t>
            </a:r>
          </a:p>
          <a:p>
            <a:pPr eaLnBrk="1" hangingPunct="1">
              <a:spcBef>
                <a:spcPct val="0"/>
              </a:spcBef>
            </a:pPr>
            <a:endParaRPr lang="en-US" dirty="0" smtClean="0"/>
          </a:p>
          <a:p>
            <a:pPr eaLnBrk="1" hangingPunct="1">
              <a:spcBef>
                <a:spcPct val="0"/>
              </a:spcBef>
            </a:pPr>
            <a:r>
              <a:rPr lang="en-US" dirty="0" smtClean="0"/>
              <a:t>For females, puberty usually happens earlier than for boys, between the ages of 9-13 years old. In girls, the hormones estrogen and progesterone cause changes like widening of the hips, enlargement of the breasts, and the beginning of monthly menstruation, also called your period. Girls can also experience vaginal discharge during this time.</a:t>
            </a:r>
          </a:p>
          <a:p>
            <a:pPr eaLnBrk="1" hangingPunct="1">
              <a:spcBef>
                <a:spcPct val="0"/>
              </a:spcBef>
            </a:pPr>
            <a:endParaRPr lang="en-US" dirty="0" smtClean="0"/>
          </a:p>
          <a:p>
            <a:pPr eaLnBrk="1" hangingPunct="1">
              <a:spcBef>
                <a:spcPct val="0"/>
              </a:spcBef>
            </a:pPr>
            <a:r>
              <a:rPr lang="en-US" dirty="0" smtClean="0"/>
              <a:t>In both males and females, increased levels of hormones in the body can cause growth spurts, oily skin and scalp, increased sweat and body odor, and increased body hair and acne. </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7E6E55-27AC-4286-8B22-93CB62061753}"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194285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dirty="0" smtClean="0"/>
              <a:t>Just as those hormones create changes in the way your body looks on the outside, they also create changes on the inside. While your body is adjusting to all the new hormones, so is your mind. During puberty, you might feel confused or have strong emotions that you've never experienced before. You may feel anxious about how your changing body looks. You might feel overly sensitive or become easily upset. Some teens lose their tempers more than usual and get angry at their friends or families. Other emotions may include: aggressive, moody, mixed feelings, and being sentimental.</a:t>
            </a:r>
          </a:p>
          <a:p>
            <a:pPr eaLnBrk="1" hangingPunct="1">
              <a:lnSpc>
                <a:spcPct val="90000"/>
              </a:lnSpc>
              <a:spcBef>
                <a:spcPct val="0"/>
              </a:spcBef>
            </a:pPr>
            <a:endParaRPr lang="en-US" dirty="0" smtClean="0"/>
          </a:p>
          <a:p>
            <a:pPr eaLnBrk="1" hangingPunct="1">
              <a:spcBef>
                <a:spcPct val="0"/>
              </a:spcBef>
            </a:pPr>
            <a:r>
              <a:rPr lang="en-US" dirty="0" smtClean="0"/>
              <a:t>You might have new, confusing feelings about sex — and lot of questions. The adult hormones estrogen and testosterone are signals that your body is giving you new responsibilities, like the ability to create a child. That's why it's important to get all your questions answered. Some teens can talk to their parents about and get all their questions answered. But if you feel funny talking to your parents, there are many other people to talk to, like your doctor, a school nurse, a teacher, a school counselor, or another adult you feel comfortable talking with.</a:t>
            </a:r>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AC1DC5-15EF-4C72-A463-9FC82858A27F}"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34146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a:t>
            </a:r>
            <a:r>
              <a:rPr lang="en-US" baseline="0" dirty="0" smtClean="0"/>
              <a:t> s</a:t>
            </a:r>
            <a:r>
              <a:rPr lang="en-US" dirty="0" smtClean="0"/>
              <a:t>ummarize, the bottom line is that puberty is a time of changes. These changes are different for everyone. Each person will start puberty at a different age, based on their own body clock. Girls may start noticing changes any time between about ages 8 or 9 to 13. Boys, on average, start noticing changes a little later, between about ages 9 or 10 to 15. And puberty isn’t an overnight process; it can take several years to complete. Puberty takes longer in boys, on average, than girls.</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Your body is developing both physically and emotionally into an adult. These changes can feel scary or confusing. But, at the same time, they can be exciting-- You are becoming your adult self! This is not a painful process.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And it isn’t a race, anyway! We all will eventually develop when our bodies are supposed to develop. And remember that puberty involves changes in not only your body but also your feelings and relationships. So your friend’s body might start maturing first, but you may be maturing emotionally and socially sooner than your friend. </a:t>
            </a:r>
          </a:p>
          <a:p>
            <a:pPr eaLnBrk="1" hangingPunct="1"/>
            <a:endParaRPr lang="en-US" dirty="0" smtClean="0"/>
          </a:p>
          <a:p>
            <a:endParaRPr lang="en-US" dirty="0" smtClean="0"/>
          </a:p>
          <a:p>
            <a:endParaRPr lang="en-US" dirty="0" smtClean="0"/>
          </a:p>
          <a:p>
            <a:pPr eaLnBrk="1" hangingPunct="1">
              <a:spcBef>
                <a:spcPct val="0"/>
              </a:spcBef>
            </a:pPr>
            <a:endParaRPr lang="en-US" i="1"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0AB897-C75B-40F7-95CD-4A0DE4D71B4D}" type="slidenum">
              <a:rPr lang="en-US" smtClean="0"/>
              <a:pPr fontAlgn="base">
                <a:spcBef>
                  <a:spcPct val="0"/>
                </a:spcBef>
                <a:spcAft>
                  <a:spcPct val="0"/>
                </a:spcAft>
                <a:defRPr/>
              </a:pPr>
              <a:t>6</a:t>
            </a:fld>
            <a:endParaRPr lang="en-US" dirty="0" smtClean="0"/>
          </a:p>
        </p:txBody>
      </p:sp>
    </p:spTree>
    <p:extLst>
      <p:ext uri="{BB962C8B-B14F-4D97-AF65-F5344CB8AC3E}">
        <p14:creationId xmlns:p14="http://schemas.microsoft.com/office/powerpoint/2010/main" val="60831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Ask students,</a:t>
            </a:r>
            <a:r>
              <a:rPr lang="en-US" b="0" baseline="0" dirty="0" smtClean="0"/>
              <a:t> “</a:t>
            </a:r>
            <a:r>
              <a:rPr lang="en-US" b="0" dirty="0" smtClean="0"/>
              <a:t>Does</a:t>
            </a:r>
            <a:r>
              <a:rPr lang="en-US" b="0" baseline="0" dirty="0" smtClean="0"/>
              <a:t> anyone have any questions?”</a:t>
            </a:r>
          </a:p>
          <a:p>
            <a:pPr eaLnBrk="1" hangingPunct="1">
              <a:spcBef>
                <a:spcPct val="0"/>
              </a:spcBef>
            </a:pPr>
            <a:endParaRPr lang="en-US" b="0" baseline="0" dirty="0" smtClean="0"/>
          </a:p>
          <a:p>
            <a:pPr eaLnBrk="1" hangingPunct="1">
              <a:spcBef>
                <a:spcPct val="0"/>
              </a:spcBef>
            </a:pPr>
            <a:r>
              <a:rPr lang="en-US" b="0" baseline="0" dirty="0" smtClean="0"/>
              <a:t>If doing anonymous questions, remind students to keep writing down any questions that they may have that they want to ask in private. </a:t>
            </a:r>
            <a:endParaRPr lang="en-US" b="0" dirty="0" smtClean="0"/>
          </a:p>
          <a:p>
            <a:pPr eaLnBrk="1" hangingPunct="1">
              <a:spcBef>
                <a:spcPct val="0"/>
              </a:spcBef>
            </a:pPr>
            <a:endParaRPr lang="en-US" b="1"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B6BA12-A9B6-414B-BCE4-26D47A0DFF4D}"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206960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a:r>
              <a:rPr lang="en-US" dirty="0" smtClean="0"/>
              <a:t>Now we are going to continue by reviewing the reproductive system. The body is comprised of several systems such as the digestive system, the skeletal system, and the circulatory system. A system is made up of organs which work together to perform a vital function. Today we are</a:t>
            </a:r>
            <a:r>
              <a:rPr lang="en-US" baseline="0" dirty="0" smtClean="0"/>
              <a:t> going to discuss the reproductive system for both men and women. </a:t>
            </a:r>
            <a:r>
              <a:rPr lang="en-US" sz="1200" kern="1200" dirty="0" smtClean="0">
                <a:solidFill>
                  <a:schemeClr val="tx1"/>
                </a:solidFill>
                <a:latin typeface="+mn-lt"/>
                <a:ea typeface="+mn-ea"/>
                <a:cs typeface="+mn-cs"/>
              </a:rPr>
              <a:t>Some of you may know a lot about the reproductive system, while others may not have seen or heard about this before.  We are going to start by reviewing the reproductive system.</a:t>
            </a:r>
          </a:p>
          <a:p>
            <a:pPr defTabSz="923925"/>
            <a:endParaRPr lang="en-US" sz="1200" kern="1200" dirty="0" smtClean="0">
              <a:solidFill>
                <a:schemeClr val="tx1"/>
              </a:solidFill>
              <a:latin typeface="+mn-lt"/>
              <a:ea typeface="+mn-ea"/>
              <a:cs typeface="+mn-cs"/>
            </a:endParaRPr>
          </a:p>
          <a:p>
            <a:pPr marL="0" marR="0" lvl="0" indent="0" algn="l" defTabSz="923925"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Distribute “Reproductive Anatomy” handout to each student (pg 7-8 of Teacher</a:t>
            </a:r>
            <a:r>
              <a:rPr lang="en-US" sz="1200" b="1" kern="1200" baseline="0" dirty="0" smtClean="0">
                <a:solidFill>
                  <a:schemeClr val="tx1"/>
                </a:solidFill>
                <a:latin typeface="+mn-lt"/>
                <a:ea typeface="+mn-ea"/>
                <a:cs typeface="+mn-cs"/>
              </a:rPr>
              <a:t> Guide)</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Instruct students </a:t>
            </a:r>
            <a:r>
              <a:rPr lang="en-US" sz="1200" kern="1200" dirty="0" smtClean="0">
                <a:solidFill>
                  <a:schemeClr val="tx1"/>
                </a:solidFill>
                <a:latin typeface="+mn-lt"/>
                <a:ea typeface="+mn-ea"/>
                <a:cs typeface="+mn-cs"/>
              </a:rPr>
              <a:t>to fill out the names of the body parts and what that body part does in their own words</a:t>
            </a:r>
            <a:r>
              <a:rPr lang="en-US" sz="1200" kern="1200" baseline="0" dirty="0" smtClean="0">
                <a:solidFill>
                  <a:schemeClr val="tx1"/>
                </a:solidFill>
                <a:latin typeface="+mn-lt"/>
                <a:ea typeface="+mn-ea"/>
                <a:cs typeface="+mn-cs"/>
              </a:rPr>
              <a:t> as the class goes through the following slides.</a:t>
            </a:r>
            <a:endParaRPr lang="en-US" b="1" dirty="0" smtClean="0"/>
          </a:p>
          <a:p>
            <a:pPr defTabSz="923925"/>
            <a:endParaRPr lang="en-US" dirty="0" smtClean="0"/>
          </a:p>
          <a:p>
            <a:pPr defTabSz="923925"/>
            <a:endParaRPr lang="en-US" dirty="0" smtClean="0"/>
          </a:p>
        </p:txBody>
      </p:sp>
      <p:sp>
        <p:nvSpPr>
          <p:cNvPr id="4" name="Slide Number Placeholder 3"/>
          <p:cNvSpPr>
            <a:spLocks noGrp="1"/>
          </p:cNvSpPr>
          <p:nvPr>
            <p:ph type="sldNum" sz="quarter" idx="5"/>
          </p:nvPr>
        </p:nvSpPr>
        <p:spPr/>
        <p:txBody>
          <a:bodyPr/>
          <a:lstStyle/>
          <a:p>
            <a:pPr>
              <a:defRPr/>
            </a:pPr>
            <a:fld id="{FEC5F04E-CD07-4D5D-AD5D-11AA3A3EB39B}" type="slidenum">
              <a:rPr lang="en-US" smtClean="0"/>
              <a:pPr>
                <a:defRPr/>
              </a:pPr>
              <a:t>8</a:t>
            </a:fld>
            <a:endParaRPr lang="en-US" dirty="0"/>
          </a:p>
        </p:txBody>
      </p:sp>
    </p:spTree>
    <p:extLst>
      <p:ext uri="{BB962C8B-B14F-4D97-AF65-F5344CB8AC3E}">
        <p14:creationId xmlns:p14="http://schemas.microsoft.com/office/powerpoint/2010/main" val="115321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Explain</a:t>
            </a:r>
            <a:r>
              <a:rPr lang="en-US" sz="1200" kern="1200" baseline="0" dirty="0" smtClean="0">
                <a:solidFill>
                  <a:schemeClr val="tx1"/>
                </a:solidFill>
                <a:latin typeface="+mn-lt"/>
                <a:ea typeface="+mn-ea"/>
                <a:cs typeface="+mn-cs"/>
              </a:rPr>
              <a:t> that </a:t>
            </a:r>
            <a:r>
              <a:rPr lang="en-US" sz="1200" kern="1200" dirty="0" smtClean="0">
                <a:solidFill>
                  <a:schemeClr val="tx1"/>
                </a:solidFill>
                <a:latin typeface="+mn-lt"/>
                <a:ea typeface="+mn-ea"/>
                <a:cs typeface="+mn-cs"/>
              </a:rPr>
              <a:t>on the screen are diagrams of the male and female reproductive systems. The reproductive system works to make it possible for a man and a women to conceive a child.</a:t>
            </a:r>
          </a:p>
          <a:p>
            <a:r>
              <a:rPr lang="en-US" sz="120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To begin with today, let’s first talk about what sexual intercourse is so that we all understand what we are talking about. </a:t>
            </a:r>
            <a:r>
              <a:rPr lang="en-US" sz="1200" kern="1200" dirty="0" smtClean="0">
                <a:solidFill>
                  <a:schemeClr val="tx1"/>
                </a:solidFill>
                <a:effectLst/>
                <a:latin typeface="+mn-lt"/>
                <a:ea typeface="+mn-ea"/>
                <a:cs typeface="+mn-cs"/>
              </a:rPr>
              <a:t>Sexual intercourse is intimate sexual behavior that may include oral, anal, or vaginal sex. </a:t>
            </a:r>
            <a:r>
              <a:rPr lang="en-US" sz="1200" kern="1200" dirty="0" smtClean="0">
                <a:solidFill>
                  <a:schemeClr val="tx1"/>
                </a:solidFill>
                <a:latin typeface="+mn-lt"/>
                <a:ea typeface="+mn-ea"/>
                <a:cs typeface="+mn-cs"/>
              </a:rPr>
              <a:t>Vaginal intercourse is an act which might result in a baby developing in the mother. </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sex cells are called sperm. Female sex cells are called ova (or ovum for just one). Both female and male sex cells contain half of the genetic information, the coding for traits such as sex, hair color and eye color. Both a female and male sex cell are needed to conceive a baby.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the</a:t>
            </a:r>
            <a:r>
              <a:rPr lang="en-US" sz="1200" kern="1200" baseline="0" dirty="0" smtClean="0">
                <a:solidFill>
                  <a:schemeClr val="tx1"/>
                </a:solidFill>
                <a:latin typeface="+mn-lt"/>
                <a:ea typeface="+mn-ea"/>
                <a:cs typeface="+mn-cs"/>
              </a:rPr>
              <a:t> egg and the sperm meet, and the fertilized egg is implanted in the women’s uterus, </a:t>
            </a:r>
            <a:r>
              <a:rPr lang="en-US" sz="1200" kern="1200" dirty="0" smtClean="0">
                <a:solidFill>
                  <a:schemeClr val="tx1"/>
                </a:solidFill>
                <a:latin typeface="+mn-lt"/>
                <a:ea typeface="+mn-ea"/>
                <a:cs typeface="+mn-cs"/>
              </a:rPr>
              <a:t>the women is pregnant and the baby is born about nine months later.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to get started we will talk</a:t>
            </a:r>
            <a:r>
              <a:rPr lang="en-US" sz="1200" kern="1200" baseline="0" dirty="0" smtClean="0">
                <a:solidFill>
                  <a:schemeClr val="tx1"/>
                </a:solidFill>
                <a:latin typeface="+mn-lt"/>
                <a:ea typeface="+mn-ea"/>
                <a:cs typeface="+mn-cs"/>
              </a:rPr>
              <a:t> about the differences between the </a:t>
            </a:r>
            <a:r>
              <a:rPr lang="en-US" sz="1200" kern="1200" dirty="0" smtClean="0">
                <a:solidFill>
                  <a:schemeClr val="tx1"/>
                </a:solidFill>
                <a:latin typeface="+mn-lt"/>
                <a:ea typeface="+mn-ea"/>
                <a:cs typeface="+mn-cs"/>
              </a:rPr>
              <a:t>males and female</a:t>
            </a:r>
            <a:r>
              <a:rPr lang="en-US" sz="1200" kern="1200" baseline="0" dirty="0" smtClean="0">
                <a:solidFill>
                  <a:schemeClr val="tx1"/>
                </a:solidFill>
                <a:latin typeface="+mn-lt"/>
                <a:ea typeface="+mn-ea"/>
                <a:cs typeface="+mn-cs"/>
              </a:rPr>
              <a:t> systems</a:t>
            </a:r>
            <a:r>
              <a:rPr lang="en-US" sz="1200" kern="1200" dirty="0" smtClean="0">
                <a:solidFill>
                  <a:schemeClr val="tx1"/>
                </a:solidFill>
                <a:latin typeface="+mn-lt"/>
                <a:ea typeface="+mn-ea"/>
                <a:cs typeface="+mn-cs"/>
              </a:rPr>
              <a:t>. Men and women are born with organs that will develop and eventually function to create a human life. We will first review the male reproductive system, then the female.  In both males and females, the outside parts of the reproductive system are called the genitals.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are now going to pass out a work sheet that you will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use to take notes during the next slides. Follow along on your work sheet, writing in the name and what that body part does in your own words. You will be able to keep this worksheet for you to look back on in the future. Also bring it with</a:t>
            </a:r>
            <a:r>
              <a:rPr lang="en-US" sz="1200" kern="1200" baseline="0" dirty="0" smtClean="0">
                <a:solidFill>
                  <a:schemeClr val="tx1"/>
                </a:solidFill>
                <a:latin typeface="+mn-lt"/>
                <a:ea typeface="+mn-ea"/>
                <a:cs typeface="+mn-cs"/>
              </a:rPr>
              <a:t> you to our next session to help with in class.</a:t>
            </a:r>
            <a:endParaRPr lang="en-US" b="1" dirty="0" smtClean="0"/>
          </a:p>
          <a:p>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B0ED77-4C56-4A0B-8221-7839B791404B}"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66117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8E2BFC-ADAC-4BA2-97A8-BD8E6EEA9FEC}"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91686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2BFC-ADAC-4BA2-97A8-BD8E6EEA9FEC}"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88498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2BFC-ADAC-4BA2-97A8-BD8E6EEA9FEC}"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3430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8E2BFC-ADAC-4BA2-97A8-BD8E6EEA9FEC}"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3327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8E2BFC-ADAC-4BA2-97A8-BD8E6EEA9FEC}"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408123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8E2BFC-ADAC-4BA2-97A8-BD8E6EEA9FEC}"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311196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8E2BFC-ADAC-4BA2-97A8-BD8E6EEA9FEC}"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9565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E2BFC-ADAC-4BA2-97A8-BD8E6EEA9FEC}"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393394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E2BFC-ADAC-4BA2-97A8-BD8E6EEA9FEC}"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342350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2BFC-ADAC-4BA2-97A8-BD8E6EEA9FEC}"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50389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E2BFC-ADAC-4BA2-97A8-BD8E6EEA9FEC}"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9C8BA-D29C-461D-93FB-76D23A70EBB6}" type="slidenum">
              <a:rPr lang="en-US" smtClean="0"/>
              <a:t>‹#›</a:t>
            </a:fld>
            <a:endParaRPr lang="en-US"/>
          </a:p>
        </p:txBody>
      </p:sp>
    </p:spTree>
    <p:extLst>
      <p:ext uri="{BB962C8B-B14F-4D97-AF65-F5344CB8AC3E}">
        <p14:creationId xmlns:p14="http://schemas.microsoft.com/office/powerpoint/2010/main" val="153926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E2BFC-ADAC-4BA2-97A8-BD8E6EEA9FEC}" type="datetimeFigureOut">
              <a:rPr lang="en-US" smtClean="0"/>
              <a:t>8/16/2018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9C8BA-D29C-461D-93FB-76D23A70EBB6}" type="slidenum">
              <a:rPr lang="en-US" smtClean="0"/>
              <a:t>‹#›</a:t>
            </a:fld>
            <a:endParaRPr lang="en-US"/>
          </a:p>
        </p:txBody>
      </p:sp>
    </p:spTree>
    <p:extLst>
      <p:ext uri="{BB962C8B-B14F-4D97-AF65-F5344CB8AC3E}">
        <p14:creationId xmlns:p14="http://schemas.microsoft.com/office/powerpoint/2010/main" val="230397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hathamnc.org/publichealth"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835025"/>
            <a:ext cx="8915400" cy="2133600"/>
          </a:xfrm>
          <a:solidFill>
            <a:schemeClr val="accent6">
              <a:lumMod val="60000"/>
              <a:lumOff val="40000"/>
            </a:schemeClr>
          </a:solidFill>
          <a:ln w="38100">
            <a:solidFill>
              <a:schemeClr val="accent6">
                <a:lumMod val="75000"/>
              </a:schemeClr>
            </a:solidFill>
          </a:ln>
        </p:spPr>
        <p:txBody>
          <a:bodyPr rtlCol="0">
            <a:normAutofit/>
          </a:bodyPr>
          <a:lstStyle/>
          <a:p>
            <a:pPr>
              <a:defRPr/>
            </a:pPr>
            <a:r>
              <a:rPr lang="en-US" sz="4900" dirty="0">
                <a:latin typeface="Aharoni" pitchFamily="2" charset="-79"/>
                <a:cs typeface="Aharoni" pitchFamily="2" charset="-79"/>
              </a:rPr>
              <a:t>Changes &amp; Influences during </a:t>
            </a:r>
            <a:r>
              <a:rPr lang="en-US" sz="9600" dirty="0">
                <a:latin typeface="Aharoni" pitchFamily="2" charset="-79"/>
                <a:cs typeface="Aharoni" pitchFamily="2" charset="-79"/>
              </a:rPr>
              <a:t/>
            </a:r>
            <a:br>
              <a:rPr lang="en-US" sz="9600" dirty="0">
                <a:latin typeface="Aharoni" pitchFamily="2" charset="-79"/>
                <a:cs typeface="Aharoni" pitchFamily="2" charset="-79"/>
              </a:rPr>
            </a:br>
            <a:r>
              <a:rPr lang="en-US" sz="9600" dirty="0">
                <a:latin typeface="Aharoni" pitchFamily="2" charset="-79"/>
                <a:cs typeface="Aharoni" pitchFamily="2" charset="-79"/>
              </a:rPr>
              <a:t>Puberty</a:t>
            </a:r>
            <a:endParaRPr lang="en-US" dirty="0" smtClean="0">
              <a:latin typeface="Aharoni" pitchFamily="2" charset="-79"/>
              <a:cs typeface="Aharoni" pitchFamily="2" charset="-79"/>
            </a:endParaRPr>
          </a:p>
        </p:txBody>
      </p:sp>
      <p:sp>
        <p:nvSpPr>
          <p:cNvPr id="5" name="Rectangle 3"/>
          <p:cNvSpPr txBox="1">
            <a:spLocks noChangeArrowheads="1"/>
          </p:cNvSpPr>
          <p:nvPr/>
        </p:nvSpPr>
        <p:spPr bwMode="auto">
          <a:xfrm>
            <a:off x="1943100" y="3256209"/>
            <a:ext cx="8305800" cy="1083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lnSpc>
                <a:spcPct val="80000"/>
              </a:lnSpc>
              <a:spcBef>
                <a:spcPct val="20000"/>
              </a:spcBef>
              <a:defRPr/>
            </a:pPr>
            <a:r>
              <a:rPr lang="en-US" sz="2000" dirty="0" smtClean="0">
                <a:solidFill>
                  <a:schemeClr val="tx1">
                    <a:tint val="75000"/>
                  </a:schemeClr>
                </a:solidFill>
                <a:latin typeface="Arial" panose="020B0604020202020204" pitchFamily="34" charset="0"/>
                <a:cs typeface="Arial" pitchFamily="34" charset="0"/>
              </a:rPr>
              <a:t>This presentation adapted for use in Chatham </a:t>
            </a:r>
            <a:r>
              <a:rPr lang="en-US" sz="2000" smtClean="0">
                <a:solidFill>
                  <a:schemeClr val="tx1">
                    <a:tint val="75000"/>
                  </a:schemeClr>
                </a:solidFill>
                <a:latin typeface="Arial" panose="020B0604020202020204" pitchFamily="34" charset="0"/>
                <a:cs typeface="Arial" pitchFamily="34" charset="0"/>
              </a:rPr>
              <a:t>County Schools </a:t>
            </a:r>
            <a:r>
              <a:rPr lang="en-US" sz="2000" dirty="0" smtClean="0">
                <a:solidFill>
                  <a:schemeClr val="tx1">
                    <a:tint val="75000"/>
                  </a:schemeClr>
                </a:solidFill>
                <a:latin typeface="Arial" panose="020B0604020202020204" pitchFamily="34" charset="0"/>
                <a:cs typeface="Arial" pitchFamily="34" charset="0"/>
              </a:rPr>
              <a:t>by the Chatham County Public Health Department from</a:t>
            </a:r>
            <a:r>
              <a:rPr lang="en-US" sz="2000" i="1" dirty="0" smtClean="0">
                <a:solidFill>
                  <a:schemeClr val="tx1">
                    <a:tint val="75000"/>
                  </a:schemeClr>
                </a:solidFill>
                <a:latin typeface="Arial" pitchFamily="34" charset="0"/>
                <a:cs typeface="Arial" pitchFamily="34" charset="0"/>
              </a:rPr>
              <a:t> “Successfully Teaching Middle and High School Health” </a:t>
            </a:r>
            <a:r>
              <a:rPr lang="en-US" sz="2000" dirty="0" smtClean="0">
                <a:solidFill>
                  <a:schemeClr val="tx1">
                    <a:tint val="75000"/>
                  </a:schemeClr>
                </a:solidFill>
                <a:latin typeface="Arial" pitchFamily="34" charset="0"/>
                <a:cs typeface="Arial" pitchFamily="34" charset="0"/>
              </a:rPr>
              <a:t>developed by the North Carolina School Health Training Center.  </a:t>
            </a:r>
            <a:endParaRPr lang="en-US" sz="2800" dirty="0">
              <a:solidFill>
                <a:schemeClr val="tx1">
                  <a:tint val="75000"/>
                </a:schemeClr>
              </a:solidFill>
              <a:latin typeface="+mj-lt"/>
            </a:endParaRPr>
          </a:p>
          <a:p>
            <a:pPr algn="ctr" fontAlgn="base">
              <a:lnSpc>
                <a:spcPct val="80000"/>
              </a:lnSpc>
              <a:spcBef>
                <a:spcPct val="20000"/>
              </a:spcBef>
              <a:spcAft>
                <a:spcPct val="0"/>
              </a:spcAft>
              <a:defRPr/>
            </a:pPr>
            <a:endParaRPr lang="en-US" sz="2800" dirty="0">
              <a:solidFill>
                <a:schemeClr val="tx1">
                  <a:tint val="75000"/>
                </a:schemeClr>
              </a:solidFill>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57" y="4868214"/>
            <a:ext cx="1913060" cy="1704953"/>
          </a:xfrm>
          <a:prstGeom prst="rect">
            <a:avLst/>
          </a:prstGeom>
        </p:spPr>
      </p:pic>
      <p:sp>
        <p:nvSpPr>
          <p:cNvPr id="7" name="TextBox 6"/>
          <p:cNvSpPr txBox="1"/>
          <p:nvPr/>
        </p:nvSpPr>
        <p:spPr>
          <a:xfrm>
            <a:off x="2665927" y="6049947"/>
            <a:ext cx="8667481" cy="523220"/>
          </a:xfrm>
          <a:prstGeom prst="rect">
            <a:avLst/>
          </a:prstGeom>
          <a:noFill/>
        </p:spPr>
        <p:txBody>
          <a:bodyPr wrap="square" rtlCol="0">
            <a:spAutoFit/>
          </a:bodyPr>
          <a:lstStyle/>
          <a:p>
            <a:pPr algn="ctr"/>
            <a:r>
              <a:rPr lang="en-US" sz="1400" b="1" dirty="0">
                <a:solidFill>
                  <a:schemeClr val="bg1">
                    <a:lumMod val="50000"/>
                  </a:schemeClr>
                </a:solidFill>
              </a:rPr>
              <a:t>Leading the Charge to a Healthier Chatham. </a:t>
            </a:r>
            <a:endParaRPr lang="en-US" sz="1400" dirty="0">
              <a:solidFill>
                <a:schemeClr val="bg1">
                  <a:lumMod val="50000"/>
                </a:schemeClr>
              </a:solidFill>
            </a:endParaRPr>
          </a:p>
          <a:p>
            <a:pPr algn="ctr"/>
            <a:r>
              <a:rPr lang="en-US" sz="1400" dirty="0">
                <a:solidFill>
                  <a:schemeClr val="bg1">
                    <a:lumMod val="50000"/>
                  </a:schemeClr>
                </a:solidFill>
              </a:rPr>
              <a:t>Chatham County Public Health Department • L. Layton Long, Health Director  •  </a:t>
            </a:r>
            <a:r>
              <a:rPr lang="en-US" sz="1400" i="1" u="sng" dirty="0" smtClean="0">
                <a:solidFill>
                  <a:schemeClr val="bg1">
                    <a:lumMod val="50000"/>
                  </a:schemeClr>
                </a:solidFill>
                <a:hlinkClick r:id="rId4"/>
              </a:rPr>
              <a:t>www.chathamnc.org/publichealth</a:t>
            </a:r>
            <a:endParaRPr lang="en-US" dirty="0">
              <a:solidFill>
                <a:schemeClr val="bg1">
                  <a:lumMod val="50000"/>
                </a:schemeClr>
              </a:solidFill>
            </a:endParaRPr>
          </a:p>
        </p:txBody>
      </p:sp>
    </p:spTree>
    <p:extLst>
      <p:ext uri="{BB962C8B-B14F-4D97-AF65-F5344CB8AC3E}">
        <p14:creationId xmlns:p14="http://schemas.microsoft.com/office/powerpoint/2010/main" val="2078049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0"/>
          <p:cNvGrpSpPr>
            <a:grpSpLocks/>
          </p:cNvGrpSpPr>
          <p:nvPr/>
        </p:nvGrpSpPr>
        <p:grpSpPr bwMode="auto">
          <a:xfrm>
            <a:off x="2971800" y="639764"/>
            <a:ext cx="6248400" cy="5578475"/>
            <a:chOff x="1066800" y="685800"/>
            <a:chExt cx="6248400" cy="5578475"/>
          </a:xfrm>
        </p:grpSpPr>
        <p:pic>
          <p:nvPicPr>
            <p:cNvPr id="5131" name="Picture 2"/>
            <p:cNvPicPr>
              <a:picLocks noChangeAspect="1" noChangeArrowheads="1"/>
            </p:cNvPicPr>
            <p:nvPr/>
          </p:nvPicPr>
          <p:blipFill>
            <a:blip r:embed="rId3" cstate="print"/>
            <a:srcRect l="2330" t="10714" r="2136" b="2381"/>
            <a:stretch>
              <a:fillRect/>
            </a:stretch>
          </p:blipFill>
          <p:spPr bwMode="auto">
            <a:xfrm>
              <a:off x="1066800" y="685800"/>
              <a:ext cx="6248400" cy="5562600"/>
            </a:xfrm>
            <a:prstGeom prst="rect">
              <a:avLst/>
            </a:prstGeom>
            <a:noFill/>
            <a:ln w="38100">
              <a:solidFill>
                <a:schemeClr val="accent6">
                  <a:lumMod val="75000"/>
                </a:schemeClr>
              </a:solidFill>
              <a:miter lim="800000"/>
              <a:headEnd/>
              <a:tailEnd/>
            </a:ln>
          </p:spPr>
        </p:pic>
        <p:sp>
          <p:nvSpPr>
            <p:cNvPr id="28" name="Rectangle 27"/>
            <p:cNvSpPr/>
            <p:nvPr/>
          </p:nvSpPr>
          <p:spPr bwMode="auto">
            <a:xfrm>
              <a:off x="5784850" y="1447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5556250" y="2209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5708650" y="2895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6089650" y="35655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6089650" y="4267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2438400" y="5410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5638800" y="57150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bwMode="auto">
            <a:xfrm>
              <a:off x="4800600" y="5715000"/>
              <a:ext cx="838200" cy="274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bwMode="auto">
            <a:xfrm flipH="1">
              <a:off x="3644900" y="4876800"/>
              <a:ext cx="927100" cy="808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2438400" y="45720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bwMode="auto">
            <a:xfrm flipH="1">
              <a:off x="3644900" y="4114800"/>
              <a:ext cx="927100" cy="731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2651981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7"/>
          <p:cNvGrpSpPr>
            <a:grpSpLocks/>
          </p:cNvGrpSpPr>
          <p:nvPr/>
        </p:nvGrpSpPr>
        <p:grpSpPr bwMode="auto">
          <a:xfrm>
            <a:off x="4678363" y="1066801"/>
            <a:ext cx="5784850" cy="5273675"/>
            <a:chOff x="3124200" y="1066800"/>
            <a:chExt cx="5784850" cy="5273675"/>
          </a:xfrm>
        </p:grpSpPr>
        <p:pic>
          <p:nvPicPr>
            <p:cNvPr id="6155"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Bladder</a:t>
            </a:r>
          </a:p>
          <a:p>
            <a:pPr>
              <a:defRPr/>
            </a:pPr>
            <a:r>
              <a:rPr lang="en-US" sz="2000" i="1" dirty="0">
                <a:solidFill>
                  <a:schemeClr val="tx1"/>
                </a:solidFill>
              </a:rPr>
              <a:t> blah-der</a:t>
            </a:r>
          </a:p>
          <a:p>
            <a:pPr>
              <a:defRPr/>
            </a:pPr>
            <a:endParaRPr lang="en-US" sz="2000" i="1" dirty="0">
              <a:solidFill>
                <a:schemeClr val="tx1"/>
              </a:solidFill>
            </a:endParaRPr>
          </a:p>
          <a:p>
            <a:pPr>
              <a:defRPr/>
            </a:pPr>
            <a:r>
              <a:rPr lang="en-US" sz="2000" dirty="0">
                <a:solidFill>
                  <a:schemeClr val="tx1"/>
                </a:solidFill>
              </a:rPr>
              <a:t>The bladder is not actually part of the male reproductive system, but is shown in this diagram for reference.</a:t>
            </a: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4248750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9"/>
          <p:cNvGrpSpPr>
            <a:grpSpLocks/>
          </p:cNvGrpSpPr>
          <p:nvPr/>
        </p:nvGrpSpPr>
        <p:grpSpPr bwMode="auto">
          <a:xfrm>
            <a:off x="4678363" y="1066801"/>
            <a:ext cx="5784850" cy="5273675"/>
            <a:chOff x="3124200" y="1066800"/>
            <a:chExt cx="5784850" cy="5273675"/>
          </a:xfrm>
        </p:grpSpPr>
        <p:pic>
          <p:nvPicPr>
            <p:cNvPr id="18"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Prostate Gland</a:t>
            </a:r>
          </a:p>
          <a:p>
            <a:pPr>
              <a:defRPr/>
            </a:pPr>
            <a:r>
              <a:rPr lang="en-US" sz="2000" i="1" dirty="0">
                <a:solidFill>
                  <a:schemeClr val="tx1"/>
                </a:solidFill>
              </a:rPr>
              <a:t>pra-state gland</a:t>
            </a:r>
          </a:p>
          <a:p>
            <a:pPr>
              <a:defRPr/>
            </a:pPr>
            <a:endParaRPr lang="en-US" sz="2000" b="1" dirty="0">
              <a:solidFill>
                <a:schemeClr val="tx1"/>
              </a:solidFill>
            </a:endParaRPr>
          </a:p>
          <a:p>
            <a:pPr>
              <a:defRPr/>
            </a:pPr>
            <a:r>
              <a:rPr lang="en-US" sz="2000" dirty="0">
                <a:solidFill>
                  <a:schemeClr val="tx1"/>
                </a:solidFill>
              </a:rPr>
              <a:t>One of several glands in the male which secrete fluid to make up semen, which carry the sperm.</a:t>
            </a:r>
            <a:r>
              <a:rPr lang="en-US" sz="2000" b="1" dirty="0">
                <a:solidFill>
                  <a:schemeClr val="tx1"/>
                </a:solidFill>
              </a:rPr>
              <a:t> </a:t>
            </a: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270959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9"/>
          <p:cNvGrpSpPr>
            <a:grpSpLocks/>
          </p:cNvGrpSpPr>
          <p:nvPr/>
        </p:nvGrpSpPr>
        <p:grpSpPr bwMode="auto">
          <a:xfrm>
            <a:off x="4678363" y="1066801"/>
            <a:ext cx="5784850" cy="5273675"/>
            <a:chOff x="3124200" y="1066800"/>
            <a:chExt cx="5784850" cy="5273675"/>
          </a:xfrm>
        </p:grpSpPr>
        <p:pic>
          <p:nvPicPr>
            <p:cNvPr id="18"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Urethra</a:t>
            </a:r>
          </a:p>
          <a:p>
            <a:pPr>
              <a:defRPr/>
            </a:pPr>
            <a:r>
              <a:rPr lang="en-US" sz="2000" i="1" dirty="0">
                <a:solidFill>
                  <a:schemeClr val="tx1"/>
                </a:solidFill>
              </a:rPr>
              <a:t>your-eeth-ra</a:t>
            </a:r>
          </a:p>
          <a:p>
            <a:pPr>
              <a:defRPr/>
            </a:pPr>
            <a:endParaRPr lang="en-US" sz="2000" b="1" dirty="0">
              <a:solidFill>
                <a:schemeClr val="tx1"/>
              </a:solidFill>
            </a:endParaRPr>
          </a:p>
          <a:p>
            <a:pPr>
              <a:defRPr/>
            </a:pPr>
            <a:r>
              <a:rPr lang="en-US" sz="2000" dirty="0">
                <a:solidFill>
                  <a:schemeClr val="tx1"/>
                </a:solidFill>
              </a:rPr>
              <a:t>A tube-like organ which carries urine from the body in females and urine and semen from the body in males</a:t>
            </a:r>
            <a:r>
              <a:rPr lang="en-US" sz="2000" b="1" dirty="0">
                <a:solidFill>
                  <a:schemeClr val="tx1"/>
                </a:solidFill>
              </a:rPr>
              <a:t>.</a:t>
            </a: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3063753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9"/>
          <p:cNvGrpSpPr>
            <a:grpSpLocks/>
          </p:cNvGrpSpPr>
          <p:nvPr/>
        </p:nvGrpSpPr>
        <p:grpSpPr bwMode="auto">
          <a:xfrm>
            <a:off x="4678363" y="1066801"/>
            <a:ext cx="5784850" cy="5273675"/>
            <a:chOff x="3124200" y="1066800"/>
            <a:chExt cx="5784850" cy="5273675"/>
          </a:xfrm>
        </p:grpSpPr>
        <p:pic>
          <p:nvPicPr>
            <p:cNvPr id="18"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Penis</a:t>
            </a:r>
          </a:p>
          <a:p>
            <a:pPr>
              <a:defRPr/>
            </a:pPr>
            <a:r>
              <a:rPr lang="en-US" sz="2000" i="1" dirty="0">
                <a:solidFill>
                  <a:schemeClr val="tx1"/>
                </a:solidFill>
              </a:rPr>
              <a:t>pea-niss</a:t>
            </a:r>
          </a:p>
          <a:p>
            <a:pPr>
              <a:defRPr/>
            </a:pPr>
            <a:endParaRPr lang="en-US" sz="2000" b="1" dirty="0">
              <a:solidFill>
                <a:schemeClr val="tx1"/>
              </a:solidFill>
            </a:endParaRPr>
          </a:p>
          <a:p>
            <a:pPr>
              <a:defRPr/>
            </a:pPr>
            <a:r>
              <a:rPr lang="en-US" sz="2000" dirty="0">
                <a:solidFill>
                  <a:schemeClr val="tx1"/>
                </a:solidFill>
              </a:rPr>
              <a:t>Male organ for sexual intercourse.</a:t>
            </a:r>
            <a:endParaRPr lang="en-US" sz="2000" b="1" dirty="0">
              <a:solidFill>
                <a:schemeClr val="tx1"/>
              </a:solidFill>
            </a:endParaRP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29020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9"/>
          <p:cNvGrpSpPr>
            <a:grpSpLocks/>
          </p:cNvGrpSpPr>
          <p:nvPr/>
        </p:nvGrpSpPr>
        <p:grpSpPr bwMode="auto">
          <a:xfrm>
            <a:off x="4678363" y="1066801"/>
            <a:ext cx="5784850" cy="5273675"/>
            <a:chOff x="3124200" y="1066800"/>
            <a:chExt cx="5784850" cy="5273675"/>
          </a:xfrm>
        </p:grpSpPr>
        <p:pic>
          <p:nvPicPr>
            <p:cNvPr id="18"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Testicle</a:t>
            </a:r>
          </a:p>
          <a:p>
            <a:pPr>
              <a:defRPr/>
            </a:pPr>
            <a:r>
              <a:rPr lang="en-US" sz="2000" i="1" dirty="0">
                <a:solidFill>
                  <a:schemeClr val="tx1"/>
                </a:solidFill>
              </a:rPr>
              <a:t>test-tick-ole</a:t>
            </a:r>
          </a:p>
          <a:p>
            <a:pPr>
              <a:defRPr/>
            </a:pPr>
            <a:endParaRPr lang="en-US" sz="2000" b="1" dirty="0">
              <a:solidFill>
                <a:schemeClr val="tx1"/>
              </a:solidFill>
            </a:endParaRPr>
          </a:p>
          <a:p>
            <a:pPr>
              <a:defRPr/>
            </a:pPr>
            <a:r>
              <a:rPr lang="en-US" sz="2000" dirty="0">
                <a:solidFill>
                  <a:schemeClr val="tx1"/>
                </a:solidFill>
              </a:rPr>
              <a:t>Male reproductive organs which lie outside the body (in the scrotum) and produce sperm.</a:t>
            </a:r>
            <a:endParaRPr lang="en-US" sz="2000" b="1" dirty="0">
              <a:solidFill>
                <a:schemeClr val="tx1"/>
              </a:solidFill>
            </a:endParaRP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2326315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9"/>
          <p:cNvGrpSpPr>
            <a:grpSpLocks/>
          </p:cNvGrpSpPr>
          <p:nvPr/>
        </p:nvGrpSpPr>
        <p:grpSpPr bwMode="auto">
          <a:xfrm>
            <a:off x="4678363" y="1066801"/>
            <a:ext cx="5784850" cy="5273675"/>
            <a:chOff x="3124200" y="1066800"/>
            <a:chExt cx="5784850" cy="5273675"/>
          </a:xfrm>
        </p:grpSpPr>
        <p:pic>
          <p:nvPicPr>
            <p:cNvPr id="18"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Scrotum </a:t>
            </a:r>
          </a:p>
          <a:p>
            <a:pPr>
              <a:defRPr/>
            </a:pPr>
            <a:r>
              <a:rPr lang="en-US" sz="2000" i="1" dirty="0">
                <a:solidFill>
                  <a:schemeClr val="tx1"/>
                </a:solidFill>
              </a:rPr>
              <a:t>scrow-tum</a:t>
            </a:r>
          </a:p>
          <a:p>
            <a:pPr>
              <a:defRPr/>
            </a:pPr>
            <a:endParaRPr lang="en-US" sz="2000" b="1" dirty="0">
              <a:solidFill>
                <a:schemeClr val="tx1"/>
              </a:solidFill>
            </a:endParaRPr>
          </a:p>
          <a:p>
            <a:pPr>
              <a:defRPr/>
            </a:pPr>
            <a:r>
              <a:rPr lang="en-US" sz="2000" dirty="0">
                <a:solidFill>
                  <a:schemeClr val="tx1"/>
                </a:solidFill>
              </a:rPr>
              <a:t>Pouch which contains the testicles outside the male body.</a:t>
            </a:r>
            <a:endParaRPr lang="en-US" sz="2000" b="1" dirty="0">
              <a:solidFill>
                <a:schemeClr val="tx1"/>
              </a:solidFill>
            </a:endParaRP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3914041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0"/>
          <p:cNvGrpSpPr>
            <a:grpSpLocks/>
          </p:cNvGrpSpPr>
          <p:nvPr/>
        </p:nvGrpSpPr>
        <p:grpSpPr bwMode="auto">
          <a:xfrm>
            <a:off x="4678363" y="1066801"/>
            <a:ext cx="5784850" cy="5273675"/>
            <a:chOff x="3124200" y="1066800"/>
            <a:chExt cx="5784850" cy="5273675"/>
          </a:xfrm>
        </p:grpSpPr>
        <p:pic>
          <p:nvPicPr>
            <p:cNvPr id="19"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3932237" y="5486400"/>
              <a:ext cx="1325563"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Epidiymis</a:t>
            </a:r>
          </a:p>
          <a:p>
            <a:pPr>
              <a:defRPr/>
            </a:pPr>
            <a:r>
              <a:rPr lang="en-US" sz="2000" i="1" dirty="0">
                <a:solidFill>
                  <a:schemeClr val="tx1"/>
                </a:solidFill>
              </a:rPr>
              <a:t>ep-id-did-e-mus</a:t>
            </a:r>
          </a:p>
          <a:p>
            <a:pPr>
              <a:defRPr/>
            </a:pPr>
            <a:endParaRPr lang="en-US" sz="2000" b="1" dirty="0">
              <a:solidFill>
                <a:schemeClr val="tx1"/>
              </a:solidFill>
            </a:endParaRPr>
          </a:p>
          <a:p>
            <a:pPr>
              <a:defRPr/>
            </a:pPr>
            <a:r>
              <a:rPr lang="en-US" sz="2000" dirty="0">
                <a:solidFill>
                  <a:schemeClr val="tx1"/>
                </a:solidFill>
              </a:rPr>
              <a:t>Organ in which the sperm mature before being released from the male.</a:t>
            </a:r>
            <a:endParaRPr lang="en-US" sz="2000" b="1" dirty="0">
              <a:solidFill>
                <a:schemeClr val="tx1"/>
              </a:solidFill>
            </a:endParaRPr>
          </a:p>
        </p:txBody>
      </p:sp>
      <p:sp>
        <p:nvSpPr>
          <p:cNvPr id="20" name="Rectangle 19"/>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217715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9"/>
          <p:cNvGrpSpPr>
            <a:grpSpLocks/>
          </p:cNvGrpSpPr>
          <p:nvPr/>
        </p:nvGrpSpPr>
        <p:grpSpPr bwMode="auto">
          <a:xfrm>
            <a:off x="4678363" y="1066801"/>
            <a:ext cx="5784850" cy="5273675"/>
            <a:chOff x="3124200" y="1066800"/>
            <a:chExt cx="5784850" cy="5273675"/>
          </a:xfrm>
        </p:grpSpPr>
        <p:pic>
          <p:nvPicPr>
            <p:cNvPr id="18" name="Picture 2"/>
            <p:cNvPicPr>
              <a:picLocks noChangeAspect="1" noChangeArrowheads="1"/>
            </p:cNvPicPr>
            <p:nvPr/>
          </p:nvPicPr>
          <p:blipFill>
            <a:blip r:embed="rId3" cstate="print"/>
            <a:srcRect l="2552" t="10432" r="1728" b="2203"/>
            <a:stretch>
              <a:fillRect/>
            </a:stretch>
          </p:blipFill>
          <p:spPr bwMode="auto">
            <a:xfrm>
              <a:off x="3124200" y="1066800"/>
              <a:ext cx="5715000" cy="5105400"/>
            </a:xfrm>
            <a:prstGeom prst="rect">
              <a:avLst/>
            </a:prstGeom>
            <a:noFill/>
            <a:ln w="38100">
              <a:solidFill>
                <a:schemeClr val="accent6">
                  <a:lumMod val="75000"/>
                </a:schemeClr>
              </a:solidFill>
              <a:miter lim="800000"/>
              <a:headEnd/>
              <a:tailEnd/>
            </a:ln>
          </p:spPr>
        </p:pic>
        <p:sp>
          <p:nvSpPr>
            <p:cNvPr id="28" name="Rectangle 27"/>
            <p:cNvSpPr/>
            <p:nvPr/>
          </p:nvSpPr>
          <p:spPr bwMode="auto">
            <a:xfrm>
              <a:off x="7397750" y="17526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Bladder</a:t>
              </a:r>
            </a:p>
          </p:txBody>
        </p:sp>
        <p:sp>
          <p:nvSpPr>
            <p:cNvPr id="29" name="Rectangle 28"/>
            <p:cNvSpPr/>
            <p:nvPr/>
          </p:nvSpPr>
          <p:spPr bwMode="auto">
            <a:xfrm>
              <a:off x="7169150" y="25146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Prostate Gland</a:t>
              </a:r>
            </a:p>
          </p:txBody>
        </p:sp>
        <p:sp>
          <p:nvSpPr>
            <p:cNvPr id="30" name="Rectangle 29"/>
            <p:cNvSpPr/>
            <p:nvPr/>
          </p:nvSpPr>
          <p:spPr bwMode="auto">
            <a:xfrm>
              <a:off x="7321550" y="31242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Urethra</a:t>
              </a:r>
            </a:p>
          </p:txBody>
        </p:sp>
        <p:sp>
          <p:nvSpPr>
            <p:cNvPr id="31" name="Rectangle 30"/>
            <p:cNvSpPr/>
            <p:nvPr/>
          </p:nvSpPr>
          <p:spPr bwMode="auto">
            <a:xfrm>
              <a:off x="7702550" y="37338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Penis</a:t>
              </a:r>
            </a:p>
          </p:txBody>
        </p:sp>
        <p:sp>
          <p:nvSpPr>
            <p:cNvPr id="32" name="Rectangle 31"/>
            <p:cNvSpPr/>
            <p:nvPr/>
          </p:nvSpPr>
          <p:spPr bwMode="auto">
            <a:xfrm>
              <a:off x="7702550" y="44196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Testicle</a:t>
              </a:r>
            </a:p>
          </p:txBody>
        </p:sp>
        <p:sp>
          <p:nvSpPr>
            <p:cNvPr id="26" name="Rectangle 25"/>
            <p:cNvSpPr/>
            <p:nvPr/>
          </p:nvSpPr>
          <p:spPr bwMode="auto">
            <a:xfrm>
              <a:off x="4051300" y="54864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Epididymis</a:t>
              </a:r>
            </a:p>
          </p:txBody>
        </p:sp>
        <p:sp>
          <p:nvSpPr>
            <p:cNvPr id="25" name="Rectangle 24"/>
            <p:cNvSpPr/>
            <p:nvPr/>
          </p:nvSpPr>
          <p:spPr bwMode="auto">
            <a:xfrm>
              <a:off x="7251700" y="5791200"/>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Scrotum</a:t>
              </a:r>
            </a:p>
          </p:txBody>
        </p:sp>
        <p:cxnSp>
          <p:nvCxnSpPr>
            <p:cNvPr id="17" name="Straight Connector 16"/>
            <p:cNvCxnSpPr>
              <a:endCxn id="25" idx="1"/>
            </p:cNvCxnSpPr>
            <p:nvPr/>
          </p:nvCxnSpPr>
          <p:spPr>
            <a:xfrm>
              <a:off x="6413500" y="5791200"/>
              <a:ext cx="838200"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3"/>
            </p:cNvCxnSpPr>
            <p:nvPr/>
          </p:nvCxnSpPr>
          <p:spPr>
            <a:xfrm flipH="1">
              <a:off x="5257800" y="4953000"/>
              <a:ext cx="927100"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267200" y="4283075"/>
              <a:ext cx="1206500" cy="547688"/>
            </a:xfrm>
            <a:prstGeom prst="rect">
              <a:avLst/>
            </a:prstGeom>
            <a:solidFill>
              <a:srgbClr val="FFFF00"/>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Vas Deferens</a:t>
              </a:r>
            </a:p>
          </p:txBody>
        </p:sp>
        <p:cxnSp>
          <p:nvCxnSpPr>
            <p:cNvPr id="42" name="Straight Connector 41"/>
            <p:cNvCxnSpPr>
              <a:endCxn id="40" idx="3"/>
            </p:cNvCxnSpPr>
            <p:nvPr/>
          </p:nvCxnSpPr>
          <p:spPr>
            <a:xfrm flipH="1">
              <a:off x="5473700" y="3825875"/>
              <a:ext cx="927100" cy="730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728788"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Vas Deferens</a:t>
            </a:r>
          </a:p>
          <a:p>
            <a:pPr>
              <a:defRPr/>
            </a:pPr>
            <a:r>
              <a:rPr lang="en-US" sz="2000" i="1" dirty="0">
                <a:solidFill>
                  <a:schemeClr val="tx1"/>
                </a:solidFill>
              </a:rPr>
              <a:t>vas def-er-ens</a:t>
            </a:r>
          </a:p>
          <a:p>
            <a:pPr>
              <a:defRPr/>
            </a:pPr>
            <a:endParaRPr lang="en-US" sz="2000" b="1" dirty="0">
              <a:solidFill>
                <a:schemeClr val="tx1"/>
              </a:solidFill>
            </a:endParaRPr>
          </a:p>
          <a:p>
            <a:pPr>
              <a:defRPr/>
            </a:pPr>
            <a:r>
              <a:rPr lang="en-US" sz="2000" dirty="0">
                <a:solidFill>
                  <a:schemeClr val="tx1"/>
                </a:solidFill>
              </a:rPr>
              <a:t>Tube that carries sperm from the epididymis to the penis. </a:t>
            </a:r>
            <a:endParaRPr lang="en-US" sz="2000" b="1" dirty="0">
              <a:solidFill>
                <a:schemeClr val="tx1"/>
              </a:solidFill>
            </a:endParaRPr>
          </a:p>
        </p:txBody>
      </p:sp>
      <p:sp>
        <p:nvSpPr>
          <p:cNvPr id="19" name="Rectangle 1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2162707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359157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Puberty Walk</a:t>
            </a:r>
          </a:p>
        </p:txBody>
      </p:sp>
      <p:sp>
        <p:nvSpPr>
          <p:cNvPr id="6" name="Rectangle 5"/>
          <p:cNvSpPr/>
          <p:nvPr/>
        </p:nvSpPr>
        <p:spPr>
          <a:xfrm>
            <a:off x="1752600" y="152401"/>
            <a:ext cx="375285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sz="3600" b="1" dirty="0"/>
              <a:t>Activity</a:t>
            </a:r>
            <a:endParaRPr lang="en-US" sz="3600" dirty="0"/>
          </a:p>
        </p:txBody>
      </p:sp>
    </p:spTree>
    <p:extLst>
      <p:ext uri="{BB962C8B-B14F-4D97-AF65-F5344CB8AC3E}">
        <p14:creationId xmlns:p14="http://schemas.microsoft.com/office/powerpoint/2010/main" val="2300798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1"/>
          <p:cNvGrpSpPr>
            <a:grpSpLocks/>
          </p:cNvGrpSpPr>
          <p:nvPr/>
        </p:nvGrpSpPr>
        <p:grpSpPr bwMode="auto">
          <a:xfrm>
            <a:off x="3200400" y="762000"/>
            <a:ext cx="5791200" cy="5715000"/>
            <a:chOff x="1752600" y="685800"/>
            <a:chExt cx="5791200" cy="5715000"/>
          </a:xfrm>
        </p:grpSpPr>
        <p:sp>
          <p:nvSpPr>
            <p:cNvPr id="48" name="Rectangle 47"/>
            <p:cNvSpPr/>
            <p:nvPr/>
          </p:nvSpPr>
          <p:spPr>
            <a:xfrm>
              <a:off x="6172200" y="2955925"/>
              <a:ext cx="1219200" cy="549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49" name="Rectangle 48"/>
            <p:cNvSpPr/>
            <p:nvPr/>
          </p:nvSpPr>
          <p:spPr>
            <a:xfrm>
              <a:off x="5241925" y="1752600"/>
              <a:ext cx="1208088" cy="549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50" name="Rectangle 49"/>
            <p:cNvSpPr/>
            <p:nvPr/>
          </p:nvSpPr>
          <p:spPr>
            <a:xfrm>
              <a:off x="6172200" y="3597275"/>
              <a:ext cx="1206500" cy="54768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51" name="Rectangle 50"/>
            <p:cNvSpPr/>
            <p:nvPr/>
          </p:nvSpPr>
          <p:spPr>
            <a:xfrm>
              <a:off x="6172200" y="4237038"/>
              <a:ext cx="1206500" cy="547687"/>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52" name="Rectangle 51"/>
            <p:cNvSpPr/>
            <p:nvPr/>
          </p:nvSpPr>
          <p:spPr>
            <a:xfrm>
              <a:off x="6172200" y="4876800"/>
              <a:ext cx="1206500" cy="549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3" name="Rectangle 52"/>
            <p:cNvSpPr/>
            <p:nvPr/>
          </p:nvSpPr>
          <p:spPr>
            <a:xfrm>
              <a:off x="2514600" y="5791200"/>
              <a:ext cx="1206500" cy="549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4" name="Rectangle 53"/>
            <p:cNvSpPr/>
            <p:nvPr/>
          </p:nvSpPr>
          <p:spPr>
            <a:xfrm>
              <a:off x="1828800" y="3352800"/>
              <a:ext cx="1206500" cy="549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15369" name="Picture 3"/>
            <p:cNvPicPr>
              <a:picLocks noChangeAspect="1" noChangeArrowheads="1"/>
            </p:cNvPicPr>
            <p:nvPr/>
          </p:nvPicPr>
          <p:blipFill>
            <a:blip r:embed="rId3" cstate="print"/>
            <a:srcRect l="1780" t="9524" r="1276" b="1190"/>
            <a:stretch>
              <a:fillRect/>
            </a:stretch>
          </p:blipFill>
          <p:spPr bwMode="auto">
            <a:xfrm>
              <a:off x="1752600" y="685800"/>
              <a:ext cx="5791200" cy="5715000"/>
            </a:xfrm>
            <a:prstGeom prst="rect">
              <a:avLst/>
            </a:prstGeom>
            <a:noFill/>
            <a:ln w="38100">
              <a:solidFill>
                <a:schemeClr val="accent6">
                  <a:lumMod val="75000"/>
                </a:schemeClr>
              </a:solidFill>
              <a:miter lim="800000"/>
              <a:headEnd/>
              <a:tailEnd/>
            </a:ln>
          </p:spPr>
        </p:pic>
        <p:sp>
          <p:nvSpPr>
            <p:cNvPr id="62" name="Rectangle 61"/>
            <p:cNvSpPr/>
            <p:nvPr/>
          </p:nvSpPr>
          <p:spPr>
            <a:xfrm>
              <a:off x="6172200" y="2955925"/>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63" name="Rectangle 62"/>
            <p:cNvSpPr/>
            <p:nvPr/>
          </p:nvSpPr>
          <p:spPr>
            <a:xfrm>
              <a:off x="5241925" y="1752600"/>
              <a:ext cx="1208088"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sp>
          <p:nvSpPr>
            <p:cNvPr id="64" name="Rectangle 9"/>
            <p:cNvSpPr/>
            <p:nvPr/>
          </p:nvSpPr>
          <p:spPr>
            <a:xfrm>
              <a:off x="6172200" y="3597275"/>
              <a:ext cx="1206500"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65" name="Rectangle 64"/>
            <p:cNvSpPr/>
            <p:nvPr/>
          </p:nvSpPr>
          <p:spPr>
            <a:xfrm>
              <a:off x="6172200" y="4237038"/>
              <a:ext cx="1206500"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66" name="Rectangle 65"/>
            <p:cNvSpPr/>
            <p:nvPr/>
          </p:nvSpPr>
          <p:spPr>
            <a:xfrm>
              <a:off x="6172200" y="4876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7" name="Right Brace 56"/>
            <p:cNvSpPr/>
            <p:nvPr/>
          </p:nvSpPr>
          <p:spPr>
            <a:xfrm rot="5400000">
              <a:off x="3048000" y="5516563"/>
              <a:ext cx="182563" cy="27463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8" name="Rectangle 57"/>
            <p:cNvSpPr/>
            <p:nvPr/>
          </p:nvSpPr>
          <p:spPr>
            <a:xfrm>
              <a:off x="2514600" y="57912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9" name="Rectangle 58"/>
            <p:cNvSpPr/>
            <p:nvPr/>
          </p:nvSpPr>
          <p:spPr>
            <a:xfrm>
              <a:off x="1828800" y="3352800"/>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60" name="Straight Connector 59"/>
            <p:cNvCxnSpPr>
              <a:endCxn id="59" idx="0"/>
            </p:cNvCxnSpPr>
            <p:nvPr/>
          </p:nvCxnSpPr>
          <p:spPr>
            <a:xfrm flipH="1">
              <a:off x="2432050" y="2971800"/>
              <a:ext cx="69215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008438" y="2027238"/>
              <a:ext cx="1219200" cy="1825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932238" y="2743200"/>
              <a:ext cx="2239962" cy="4873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343358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696200"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Ovaries </a:t>
            </a:r>
          </a:p>
          <a:p>
            <a:pPr>
              <a:defRPr/>
            </a:pPr>
            <a:r>
              <a:rPr lang="en-US" sz="2000" i="1" dirty="0">
                <a:solidFill>
                  <a:schemeClr val="tx1"/>
                </a:solidFill>
              </a:rPr>
              <a:t>o-var-ees</a:t>
            </a:r>
          </a:p>
          <a:p>
            <a:pPr>
              <a:defRPr/>
            </a:pPr>
            <a:r>
              <a:rPr lang="en-US" sz="2000" b="1" dirty="0">
                <a:solidFill>
                  <a:schemeClr val="tx1"/>
                </a:solidFill>
              </a:rPr>
              <a:t> </a:t>
            </a:r>
          </a:p>
          <a:p>
            <a:pPr>
              <a:defRPr/>
            </a:pPr>
            <a:r>
              <a:rPr lang="en-US" sz="2000" dirty="0">
                <a:solidFill>
                  <a:schemeClr val="tx1"/>
                </a:solidFill>
              </a:rPr>
              <a:t>Female reproductive organs which produce eggs (ova).</a:t>
            </a:r>
          </a:p>
        </p:txBody>
      </p:sp>
      <p:grpSp>
        <p:nvGrpSpPr>
          <p:cNvPr id="22531" name="Group 50"/>
          <p:cNvGrpSpPr>
            <a:grpSpLocks/>
          </p:cNvGrpSpPr>
          <p:nvPr/>
        </p:nvGrpSpPr>
        <p:grpSpPr bwMode="auto">
          <a:xfrm>
            <a:off x="1752600" y="1050926"/>
            <a:ext cx="5715000" cy="5654675"/>
            <a:chOff x="228600" y="1050925"/>
            <a:chExt cx="5715000" cy="5654675"/>
          </a:xfrm>
        </p:grpSpPr>
        <p:sp>
          <p:nvSpPr>
            <p:cNvPr id="34" name="Rectangle 33"/>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35" name="Rectangle 34"/>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36" name="Rectangle 35"/>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37" name="Rectangle 36"/>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38" name="Rectangle 37"/>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39" name="Rectangle 38"/>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40" name="Rectangle 39"/>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16393"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8" name="Rectangle 7"/>
            <p:cNvSpPr/>
            <p:nvPr/>
          </p:nvSpPr>
          <p:spPr>
            <a:xfrm>
              <a:off x="4602163" y="3321050"/>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10" name="Rectangle 9"/>
            <p:cNvSpPr/>
            <p:nvPr/>
          </p:nvSpPr>
          <p:spPr>
            <a:xfrm>
              <a:off x="4602163" y="3962400"/>
              <a:ext cx="1208087"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11" name="Rectangle 10"/>
            <p:cNvSpPr/>
            <p:nvPr/>
          </p:nvSpPr>
          <p:spPr>
            <a:xfrm>
              <a:off x="4602163" y="4602163"/>
              <a:ext cx="1208087"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12" name="Rectangle 11"/>
            <p:cNvSpPr/>
            <p:nvPr/>
          </p:nvSpPr>
          <p:spPr>
            <a:xfrm>
              <a:off x="4602163" y="5241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22" name="Right Brace 21"/>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3" name="Rectangle 22"/>
            <p:cNvSpPr/>
            <p:nvPr/>
          </p:nvSpPr>
          <p:spPr>
            <a:xfrm>
              <a:off x="944563" y="61563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24" name="Rectangle 23"/>
            <p:cNvSpPr/>
            <p:nvPr/>
          </p:nvSpPr>
          <p:spPr>
            <a:xfrm>
              <a:off x="258763" y="3717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27" name="Straight Connector 26"/>
            <p:cNvCxnSpPr>
              <a:endCxn id="24"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581400" y="2117725"/>
              <a:ext cx="12065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Ovaries</a:t>
              </a:r>
            </a:p>
          </p:txBody>
        </p:sp>
      </p:grpSp>
      <p:sp>
        <p:nvSpPr>
          <p:cNvPr id="26" name="Rectangle 25"/>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3528264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696200"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Uterus </a:t>
            </a:r>
          </a:p>
          <a:p>
            <a:pPr>
              <a:defRPr/>
            </a:pPr>
            <a:r>
              <a:rPr lang="en-US" sz="2000" i="1" dirty="0">
                <a:solidFill>
                  <a:schemeClr val="tx1"/>
                </a:solidFill>
              </a:rPr>
              <a:t>you-ter-us</a:t>
            </a:r>
          </a:p>
          <a:p>
            <a:pPr>
              <a:defRPr/>
            </a:pPr>
            <a:r>
              <a:rPr lang="en-US" sz="2000" b="1" dirty="0">
                <a:solidFill>
                  <a:schemeClr val="tx1"/>
                </a:solidFill>
              </a:rPr>
              <a:t> </a:t>
            </a:r>
          </a:p>
          <a:p>
            <a:pPr>
              <a:defRPr/>
            </a:pPr>
            <a:r>
              <a:rPr lang="en-US" sz="2000" dirty="0">
                <a:solidFill>
                  <a:schemeClr val="tx1"/>
                </a:solidFill>
              </a:rPr>
              <a:t>The muscular organ in the female where the baby develops during pregnancy.  Also called the womb. </a:t>
            </a:r>
          </a:p>
        </p:txBody>
      </p:sp>
      <p:sp>
        <p:nvSpPr>
          <p:cNvPr id="57" name="Rectangle 56"/>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grpSp>
        <p:nvGrpSpPr>
          <p:cNvPr id="23556" name="Group 79"/>
          <p:cNvGrpSpPr>
            <a:grpSpLocks/>
          </p:cNvGrpSpPr>
          <p:nvPr/>
        </p:nvGrpSpPr>
        <p:grpSpPr bwMode="auto">
          <a:xfrm>
            <a:off x="1752600" y="1050926"/>
            <a:ext cx="5715000" cy="5654675"/>
            <a:chOff x="228600" y="1050925"/>
            <a:chExt cx="5715000" cy="5654675"/>
          </a:xfrm>
        </p:grpSpPr>
        <p:sp>
          <p:nvSpPr>
            <p:cNvPr id="61" name="Rectangle 60"/>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62" name="Rectangle 61"/>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63" name="Rectangle 62"/>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64" name="Rectangle 63"/>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65" name="Rectangle 64"/>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66" name="Rectangle 65"/>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67" name="Rectangle 66"/>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68"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69" name="Rectangle 68"/>
            <p:cNvSpPr/>
            <p:nvPr/>
          </p:nvSpPr>
          <p:spPr>
            <a:xfrm>
              <a:off x="4602163" y="3321050"/>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70" name="Rectangle 69"/>
            <p:cNvSpPr/>
            <p:nvPr/>
          </p:nvSpPr>
          <p:spPr>
            <a:xfrm>
              <a:off x="4602163" y="3962400"/>
              <a:ext cx="1208087" cy="547688"/>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Uterus</a:t>
              </a:r>
            </a:p>
          </p:txBody>
        </p:sp>
        <p:sp>
          <p:nvSpPr>
            <p:cNvPr id="71" name="Rectangle 70"/>
            <p:cNvSpPr/>
            <p:nvPr/>
          </p:nvSpPr>
          <p:spPr>
            <a:xfrm>
              <a:off x="4602163" y="4602163"/>
              <a:ext cx="1208087"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72" name="Rectangle 71"/>
            <p:cNvSpPr/>
            <p:nvPr/>
          </p:nvSpPr>
          <p:spPr>
            <a:xfrm>
              <a:off x="4602163" y="5241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73" name="Right Brace 72"/>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4" name="Rectangle 73"/>
            <p:cNvSpPr/>
            <p:nvPr/>
          </p:nvSpPr>
          <p:spPr>
            <a:xfrm>
              <a:off x="944563" y="61563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75" name="Rectangle 74"/>
            <p:cNvSpPr/>
            <p:nvPr/>
          </p:nvSpPr>
          <p:spPr>
            <a:xfrm>
              <a:off x="258763" y="3717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76" name="Straight Connector 75"/>
            <p:cNvCxnSpPr>
              <a:endCxn id="75"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581400" y="21177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grpSp>
    </p:spTree>
    <p:extLst>
      <p:ext uri="{BB962C8B-B14F-4D97-AF65-F5344CB8AC3E}">
        <p14:creationId xmlns:p14="http://schemas.microsoft.com/office/powerpoint/2010/main" val="2940509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96200" y="2057400"/>
            <a:ext cx="2743200" cy="2743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Fallopian Tubes</a:t>
            </a:r>
          </a:p>
          <a:p>
            <a:pPr>
              <a:defRPr/>
            </a:pPr>
            <a:r>
              <a:rPr lang="en-US" sz="2000" i="1" dirty="0">
                <a:solidFill>
                  <a:schemeClr val="tx1"/>
                </a:solidFill>
              </a:rPr>
              <a:t>fa-lo-pee-an toobs</a:t>
            </a:r>
          </a:p>
          <a:p>
            <a:pPr>
              <a:defRPr/>
            </a:pPr>
            <a:r>
              <a:rPr lang="en-US" sz="2000" b="1" dirty="0">
                <a:solidFill>
                  <a:schemeClr val="tx1"/>
                </a:solidFill>
              </a:rPr>
              <a:t> </a:t>
            </a:r>
          </a:p>
          <a:p>
            <a:pPr>
              <a:defRPr/>
            </a:pPr>
            <a:r>
              <a:rPr lang="en-US" sz="2000" dirty="0">
                <a:solidFill>
                  <a:schemeClr val="tx1"/>
                </a:solidFill>
              </a:rPr>
              <a:t>Tubes between ovaries and uterus in which egg and sperm are joined.</a:t>
            </a:r>
          </a:p>
        </p:txBody>
      </p:sp>
      <p:sp>
        <p:nvSpPr>
          <p:cNvPr id="29" name="Rectangle 2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grpSp>
        <p:nvGrpSpPr>
          <p:cNvPr id="24580" name="Group 29"/>
          <p:cNvGrpSpPr>
            <a:grpSpLocks/>
          </p:cNvGrpSpPr>
          <p:nvPr/>
        </p:nvGrpSpPr>
        <p:grpSpPr bwMode="auto">
          <a:xfrm>
            <a:off x="1752600" y="1050926"/>
            <a:ext cx="5715000" cy="5654675"/>
            <a:chOff x="228600" y="1050925"/>
            <a:chExt cx="5715000" cy="5654675"/>
          </a:xfrm>
        </p:grpSpPr>
        <p:sp>
          <p:nvSpPr>
            <p:cNvPr id="31" name="Rectangle 30"/>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33" name="Rectangle 32"/>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41" name="Rectangle 40"/>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42" name="Rectangle 41"/>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43" name="Rectangle 42"/>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44" name="Rectangle 43"/>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45" name="Rectangle 44"/>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46"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47" name="Rectangle 46"/>
            <p:cNvSpPr/>
            <p:nvPr/>
          </p:nvSpPr>
          <p:spPr>
            <a:xfrm>
              <a:off x="4602163" y="3321050"/>
              <a:ext cx="1219200"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Fallopian Tubes</a:t>
              </a:r>
            </a:p>
          </p:txBody>
        </p:sp>
        <p:sp>
          <p:nvSpPr>
            <p:cNvPr id="48" name="Rectangle 47"/>
            <p:cNvSpPr/>
            <p:nvPr/>
          </p:nvSpPr>
          <p:spPr>
            <a:xfrm>
              <a:off x="4602163" y="3962400"/>
              <a:ext cx="1208087"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50" name="Rectangle 49"/>
            <p:cNvSpPr/>
            <p:nvPr/>
          </p:nvSpPr>
          <p:spPr>
            <a:xfrm>
              <a:off x="4602163" y="4602163"/>
              <a:ext cx="1208087"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51" name="Rectangle 50"/>
            <p:cNvSpPr/>
            <p:nvPr/>
          </p:nvSpPr>
          <p:spPr>
            <a:xfrm>
              <a:off x="4602163" y="5241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2" name="Right Brace 51"/>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Rectangle 52"/>
            <p:cNvSpPr/>
            <p:nvPr/>
          </p:nvSpPr>
          <p:spPr>
            <a:xfrm>
              <a:off x="944563" y="61563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4" name="Rectangle 53"/>
            <p:cNvSpPr/>
            <p:nvPr/>
          </p:nvSpPr>
          <p:spPr>
            <a:xfrm>
              <a:off x="258763" y="3717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55" name="Straight Connector 54"/>
            <p:cNvCxnSpPr>
              <a:endCxn id="54"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581400" y="21177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grpSp>
    </p:spTree>
    <p:extLst>
      <p:ext uri="{BB962C8B-B14F-4D97-AF65-F5344CB8AC3E}">
        <p14:creationId xmlns:p14="http://schemas.microsoft.com/office/powerpoint/2010/main" val="2691695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96200"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Cervix</a:t>
            </a:r>
          </a:p>
          <a:p>
            <a:pPr>
              <a:defRPr/>
            </a:pPr>
            <a:r>
              <a:rPr lang="en-US" sz="2000" i="1" dirty="0">
                <a:solidFill>
                  <a:schemeClr val="tx1"/>
                </a:solidFill>
              </a:rPr>
              <a:t>sir-vicks</a:t>
            </a:r>
          </a:p>
          <a:p>
            <a:pPr>
              <a:defRPr/>
            </a:pPr>
            <a:r>
              <a:rPr lang="en-US" sz="2000" b="1" dirty="0">
                <a:solidFill>
                  <a:schemeClr val="tx1"/>
                </a:solidFill>
              </a:rPr>
              <a:t> </a:t>
            </a:r>
          </a:p>
          <a:p>
            <a:pPr>
              <a:defRPr/>
            </a:pPr>
            <a:r>
              <a:rPr lang="en-US" sz="2000" dirty="0">
                <a:solidFill>
                  <a:schemeClr val="tx1"/>
                </a:solidFill>
              </a:rPr>
              <a:t>Lower end of the uterus.</a:t>
            </a:r>
          </a:p>
        </p:txBody>
      </p:sp>
      <p:sp>
        <p:nvSpPr>
          <p:cNvPr id="29" name="Rectangle 2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grpSp>
        <p:nvGrpSpPr>
          <p:cNvPr id="25604" name="Group 29"/>
          <p:cNvGrpSpPr>
            <a:grpSpLocks/>
          </p:cNvGrpSpPr>
          <p:nvPr/>
        </p:nvGrpSpPr>
        <p:grpSpPr bwMode="auto">
          <a:xfrm>
            <a:off x="1752600" y="1050926"/>
            <a:ext cx="5715000" cy="5654675"/>
            <a:chOff x="228600" y="1050925"/>
            <a:chExt cx="5715000" cy="5654675"/>
          </a:xfrm>
        </p:grpSpPr>
        <p:sp>
          <p:nvSpPr>
            <p:cNvPr id="31" name="Rectangle 30"/>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33" name="Rectangle 32"/>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41" name="Rectangle 40"/>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42" name="Rectangle 41"/>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43" name="Rectangle 42"/>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44" name="Rectangle 43"/>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45" name="Rectangle 44"/>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46"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47" name="Rectangle 46"/>
            <p:cNvSpPr/>
            <p:nvPr/>
          </p:nvSpPr>
          <p:spPr>
            <a:xfrm>
              <a:off x="4602163" y="3321050"/>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48" name="Rectangle 47"/>
            <p:cNvSpPr/>
            <p:nvPr/>
          </p:nvSpPr>
          <p:spPr>
            <a:xfrm>
              <a:off x="4602163" y="3962400"/>
              <a:ext cx="1208087"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50" name="Rectangle 49"/>
            <p:cNvSpPr/>
            <p:nvPr/>
          </p:nvSpPr>
          <p:spPr>
            <a:xfrm>
              <a:off x="4602163" y="4602163"/>
              <a:ext cx="1208087" cy="547687"/>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Cervix</a:t>
              </a:r>
            </a:p>
          </p:txBody>
        </p:sp>
        <p:sp>
          <p:nvSpPr>
            <p:cNvPr id="51" name="Rectangle 50"/>
            <p:cNvSpPr/>
            <p:nvPr/>
          </p:nvSpPr>
          <p:spPr>
            <a:xfrm>
              <a:off x="4602163" y="5241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2" name="Right Brace 51"/>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Rectangle 52"/>
            <p:cNvSpPr/>
            <p:nvPr/>
          </p:nvSpPr>
          <p:spPr>
            <a:xfrm>
              <a:off x="944563" y="61563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4" name="Rectangle 53"/>
            <p:cNvSpPr/>
            <p:nvPr/>
          </p:nvSpPr>
          <p:spPr>
            <a:xfrm>
              <a:off x="258763" y="3717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55" name="Straight Connector 54"/>
            <p:cNvCxnSpPr>
              <a:endCxn id="54"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581400" y="21177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grpSp>
    </p:spTree>
    <p:extLst>
      <p:ext uri="{BB962C8B-B14F-4D97-AF65-F5344CB8AC3E}">
        <p14:creationId xmlns:p14="http://schemas.microsoft.com/office/powerpoint/2010/main" val="207522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96200" y="2057400"/>
            <a:ext cx="2743200" cy="2743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Vagina </a:t>
            </a:r>
          </a:p>
          <a:p>
            <a:pPr>
              <a:defRPr/>
            </a:pPr>
            <a:r>
              <a:rPr lang="en-US" sz="2000" i="1" dirty="0">
                <a:solidFill>
                  <a:schemeClr val="tx1"/>
                </a:solidFill>
              </a:rPr>
              <a:t>va-gine-a</a:t>
            </a:r>
          </a:p>
          <a:p>
            <a:pPr>
              <a:defRPr/>
            </a:pPr>
            <a:r>
              <a:rPr lang="en-US" sz="2000" b="1" dirty="0">
                <a:solidFill>
                  <a:schemeClr val="tx1"/>
                </a:solidFill>
              </a:rPr>
              <a:t> </a:t>
            </a:r>
          </a:p>
          <a:p>
            <a:pPr>
              <a:defRPr/>
            </a:pPr>
            <a:r>
              <a:rPr lang="en-US" sz="2000" dirty="0">
                <a:solidFill>
                  <a:schemeClr val="tx1"/>
                </a:solidFill>
              </a:rPr>
              <a:t>Muscular tube between the uterus and outside a female’s body; organ for sexual intercourse and birth canal.</a:t>
            </a:r>
          </a:p>
        </p:txBody>
      </p:sp>
      <p:sp>
        <p:nvSpPr>
          <p:cNvPr id="28" name="Rectangle 27"/>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grpSp>
        <p:nvGrpSpPr>
          <p:cNvPr id="26628" name="Group 57"/>
          <p:cNvGrpSpPr>
            <a:grpSpLocks/>
          </p:cNvGrpSpPr>
          <p:nvPr/>
        </p:nvGrpSpPr>
        <p:grpSpPr bwMode="auto">
          <a:xfrm>
            <a:off x="1752600" y="1050926"/>
            <a:ext cx="5715000" cy="5654675"/>
            <a:chOff x="228600" y="1050925"/>
            <a:chExt cx="5715000" cy="5654675"/>
          </a:xfrm>
        </p:grpSpPr>
        <p:sp>
          <p:nvSpPr>
            <p:cNvPr id="59" name="Rectangle 58"/>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60" name="Rectangle 59"/>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61" name="Rectangle 60"/>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62" name="Rectangle 61"/>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63" name="Rectangle 62"/>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64" name="Rectangle 63"/>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65" name="Rectangle 64"/>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66"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67" name="Rectangle 66"/>
            <p:cNvSpPr/>
            <p:nvPr/>
          </p:nvSpPr>
          <p:spPr>
            <a:xfrm>
              <a:off x="4602163" y="3321050"/>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68" name="Rectangle 67"/>
            <p:cNvSpPr/>
            <p:nvPr/>
          </p:nvSpPr>
          <p:spPr>
            <a:xfrm>
              <a:off x="4602163" y="3962400"/>
              <a:ext cx="1208087"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69" name="Rectangle 68"/>
            <p:cNvSpPr/>
            <p:nvPr/>
          </p:nvSpPr>
          <p:spPr>
            <a:xfrm>
              <a:off x="4602163" y="4602163"/>
              <a:ext cx="1208087"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70" name="Rectangle 69"/>
            <p:cNvSpPr/>
            <p:nvPr/>
          </p:nvSpPr>
          <p:spPr>
            <a:xfrm>
              <a:off x="4602163" y="5241925"/>
              <a:ext cx="1208087"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Vagina</a:t>
              </a:r>
            </a:p>
          </p:txBody>
        </p:sp>
        <p:sp>
          <p:nvSpPr>
            <p:cNvPr id="71" name="Right Brace 70"/>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2" name="Rectangle 71"/>
            <p:cNvSpPr/>
            <p:nvPr/>
          </p:nvSpPr>
          <p:spPr>
            <a:xfrm>
              <a:off x="944563" y="61563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73" name="Rectangle 72"/>
            <p:cNvSpPr/>
            <p:nvPr/>
          </p:nvSpPr>
          <p:spPr>
            <a:xfrm>
              <a:off x="258763" y="3717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74" name="Straight Connector 73"/>
            <p:cNvCxnSpPr>
              <a:endCxn id="73"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581400" y="21177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grpSp>
    </p:spTree>
    <p:extLst>
      <p:ext uri="{BB962C8B-B14F-4D97-AF65-F5344CB8AC3E}">
        <p14:creationId xmlns:p14="http://schemas.microsoft.com/office/powerpoint/2010/main" val="1375068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96200" y="2057400"/>
            <a:ext cx="2743200" cy="2743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Labia</a:t>
            </a:r>
          </a:p>
          <a:p>
            <a:pPr>
              <a:defRPr/>
            </a:pPr>
            <a:r>
              <a:rPr lang="en-US" sz="2000" i="1" dirty="0">
                <a:solidFill>
                  <a:schemeClr val="tx1"/>
                </a:solidFill>
              </a:rPr>
              <a:t>lay-bee-a</a:t>
            </a:r>
          </a:p>
          <a:p>
            <a:pPr>
              <a:defRPr/>
            </a:pPr>
            <a:endParaRPr lang="en-US" sz="2000" i="1" dirty="0">
              <a:solidFill>
                <a:schemeClr val="tx1"/>
              </a:solidFill>
            </a:endParaRPr>
          </a:p>
          <a:p>
            <a:pPr>
              <a:defRPr/>
            </a:pPr>
            <a:r>
              <a:rPr lang="en-US" sz="2000" dirty="0">
                <a:solidFill>
                  <a:schemeClr val="tx1"/>
                </a:solidFill>
              </a:rPr>
              <a:t>Padded area around the opening of the vagina in the female. </a:t>
            </a:r>
          </a:p>
        </p:txBody>
      </p:sp>
      <p:sp>
        <p:nvSpPr>
          <p:cNvPr id="28" name="Rectangle 27"/>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grpSp>
        <p:nvGrpSpPr>
          <p:cNvPr id="27652" name="Group 28"/>
          <p:cNvGrpSpPr>
            <a:grpSpLocks/>
          </p:cNvGrpSpPr>
          <p:nvPr/>
        </p:nvGrpSpPr>
        <p:grpSpPr bwMode="auto">
          <a:xfrm>
            <a:off x="1752600" y="1050926"/>
            <a:ext cx="5715000" cy="5654675"/>
            <a:chOff x="228600" y="1050925"/>
            <a:chExt cx="5715000" cy="5654675"/>
          </a:xfrm>
        </p:grpSpPr>
        <p:sp>
          <p:nvSpPr>
            <p:cNvPr id="30" name="Rectangle 29"/>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31" name="Rectangle 30"/>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33" name="Rectangle 32"/>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41" name="Rectangle 40"/>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42" name="Rectangle 41"/>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43" name="Rectangle 42"/>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44" name="Rectangle 43"/>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45"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46" name="Rectangle 45"/>
            <p:cNvSpPr/>
            <p:nvPr/>
          </p:nvSpPr>
          <p:spPr>
            <a:xfrm>
              <a:off x="4602163" y="3321050"/>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a:t>
              </a:r>
              <a:r>
                <a:rPr lang="en-US" b="1" dirty="0">
                  <a:solidFill>
                    <a:schemeClr val="tx1"/>
                  </a:solidFill>
                </a:rPr>
                <a:t> </a:t>
              </a:r>
              <a:r>
                <a:rPr lang="en-US" dirty="0">
                  <a:solidFill>
                    <a:schemeClr val="tx1"/>
                  </a:solidFill>
                </a:rPr>
                <a:t>Tubes</a:t>
              </a:r>
            </a:p>
          </p:txBody>
        </p:sp>
        <p:sp>
          <p:nvSpPr>
            <p:cNvPr id="47" name="Rectangle 46"/>
            <p:cNvSpPr/>
            <p:nvPr/>
          </p:nvSpPr>
          <p:spPr>
            <a:xfrm>
              <a:off x="4602163" y="3962400"/>
              <a:ext cx="1208087"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48" name="Rectangle 47"/>
            <p:cNvSpPr/>
            <p:nvPr/>
          </p:nvSpPr>
          <p:spPr>
            <a:xfrm>
              <a:off x="4602163" y="4602163"/>
              <a:ext cx="1208087"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50" name="Rectangle 49"/>
            <p:cNvSpPr/>
            <p:nvPr/>
          </p:nvSpPr>
          <p:spPr>
            <a:xfrm>
              <a:off x="4602163" y="5241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1" name="Right Brace 50"/>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Rectangle 51"/>
            <p:cNvSpPr/>
            <p:nvPr/>
          </p:nvSpPr>
          <p:spPr>
            <a:xfrm>
              <a:off x="944563" y="6156325"/>
              <a:ext cx="1208087"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Labia</a:t>
              </a:r>
            </a:p>
          </p:txBody>
        </p:sp>
        <p:sp>
          <p:nvSpPr>
            <p:cNvPr id="53" name="Rectangle 52"/>
            <p:cNvSpPr/>
            <p:nvPr/>
          </p:nvSpPr>
          <p:spPr>
            <a:xfrm>
              <a:off x="258763" y="3717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cxnSp>
          <p:nvCxnSpPr>
            <p:cNvPr id="54" name="Straight Connector 53"/>
            <p:cNvCxnSpPr>
              <a:endCxn id="53"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581400" y="21177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grpSp>
    </p:spTree>
    <p:extLst>
      <p:ext uri="{BB962C8B-B14F-4D97-AF65-F5344CB8AC3E}">
        <p14:creationId xmlns:p14="http://schemas.microsoft.com/office/powerpoint/2010/main" val="4014451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96200" y="2057400"/>
            <a:ext cx="2743200" cy="2743200"/>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chemeClr val="tx1"/>
                </a:solidFill>
              </a:rPr>
              <a:t>Breasts</a:t>
            </a:r>
          </a:p>
          <a:p>
            <a:pPr>
              <a:defRPr/>
            </a:pPr>
            <a:r>
              <a:rPr lang="en-US" sz="2000" i="1" dirty="0">
                <a:solidFill>
                  <a:schemeClr val="tx1"/>
                </a:solidFill>
              </a:rPr>
              <a:t>B-rests</a:t>
            </a:r>
          </a:p>
          <a:p>
            <a:pPr>
              <a:defRPr/>
            </a:pPr>
            <a:endParaRPr lang="en-US" sz="2000" i="1" dirty="0">
              <a:solidFill>
                <a:schemeClr val="tx1"/>
              </a:solidFill>
            </a:endParaRPr>
          </a:p>
          <a:p>
            <a:pPr>
              <a:defRPr/>
            </a:pPr>
            <a:r>
              <a:rPr lang="en-US" sz="2000" dirty="0">
                <a:solidFill>
                  <a:schemeClr val="tx1"/>
                </a:solidFill>
              </a:rPr>
              <a:t>The mammary glands which produce milk in females for human babies.</a:t>
            </a:r>
            <a:endParaRPr lang="en-US" dirty="0">
              <a:solidFill>
                <a:schemeClr val="tx1"/>
              </a:solidFill>
            </a:endParaRPr>
          </a:p>
        </p:txBody>
      </p:sp>
      <p:sp>
        <p:nvSpPr>
          <p:cNvPr id="29" name="Rectangle 28"/>
          <p:cNvSpPr/>
          <p:nvPr/>
        </p:nvSpPr>
        <p:spPr>
          <a:xfrm>
            <a:off x="2667000" y="228601"/>
            <a:ext cx="6858000" cy="67786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Female Reproductive System</a:t>
            </a:r>
            <a:endParaRPr lang="en-US" sz="3800" dirty="0">
              <a:latin typeface="Aharoni" pitchFamily="2" charset="-79"/>
              <a:cs typeface="Aharoni" pitchFamily="2" charset="-79"/>
            </a:endParaRPr>
          </a:p>
        </p:txBody>
      </p:sp>
      <p:grpSp>
        <p:nvGrpSpPr>
          <p:cNvPr id="28676" name="Group 29"/>
          <p:cNvGrpSpPr>
            <a:grpSpLocks/>
          </p:cNvGrpSpPr>
          <p:nvPr/>
        </p:nvGrpSpPr>
        <p:grpSpPr bwMode="auto">
          <a:xfrm>
            <a:off x="1752600" y="1050926"/>
            <a:ext cx="5715000" cy="5654675"/>
            <a:chOff x="228600" y="1050925"/>
            <a:chExt cx="5715000" cy="5654675"/>
          </a:xfrm>
        </p:grpSpPr>
        <p:sp>
          <p:nvSpPr>
            <p:cNvPr id="31" name="Rectangle 30"/>
            <p:cNvSpPr/>
            <p:nvPr/>
          </p:nvSpPr>
          <p:spPr>
            <a:xfrm>
              <a:off x="4602163" y="3321050"/>
              <a:ext cx="12192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a:t>
              </a:r>
            </a:p>
          </p:txBody>
        </p:sp>
        <p:sp>
          <p:nvSpPr>
            <p:cNvPr id="33" name="Rectangle 32"/>
            <p:cNvSpPr/>
            <p:nvPr/>
          </p:nvSpPr>
          <p:spPr>
            <a:xfrm>
              <a:off x="3673475" y="2117725"/>
              <a:ext cx="1206500"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Ovary </a:t>
              </a:r>
            </a:p>
          </p:txBody>
        </p:sp>
        <p:sp>
          <p:nvSpPr>
            <p:cNvPr id="41" name="Rectangle 40"/>
            <p:cNvSpPr/>
            <p:nvPr/>
          </p:nvSpPr>
          <p:spPr>
            <a:xfrm>
              <a:off x="4602163" y="3962400"/>
              <a:ext cx="1208087" cy="54768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42" name="Rectangle 41"/>
            <p:cNvSpPr/>
            <p:nvPr/>
          </p:nvSpPr>
          <p:spPr>
            <a:xfrm>
              <a:off x="4602163" y="4602163"/>
              <a:ext cx="1208087" cy="54768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43" name="Rectangle 42"/>
            <p:cNvSpPr/>
            <p:nvPr/>
          </p:nvSpPr>
          <p:spPr>
            <a:xfrm>
              <a:off x="4602163" y="5241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44" name="Rectangle 43"/>
            <p:cNvSpPr/>
            <p:nvPr/>
          </p:nvSpPr>
          <p:spPr>
            <a:xfrm>
              <a:off x="944563" y="61563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45" name="Rectangle 44"/>
            <p:cNvSpPr/>
            <p:nvPr/>
          </p:nvSpPr>
          <p:spPr>
            <a:xfrm>
              <a:off x="258763" y="3717925"/>
              <a:ext cx="1208087" cy="549275"/>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Breasts</a:t>
              </a:r>
            </a:p>
          </p:txBody>
        </p:sp>
        <p:pic>
          <p:nvPicPr>
            <p:cNvPr id="46" name="Picture 3"/>
            <p:cNvPicPr>
              <a:picLocks noChangeAspect="1" noChangeArrowheads="1"/>
            </p:cNvPicPr>
            <p:nvPr/>
          </p:nvPicPr>
          <p:blipFill>
            <a:blip r:embed="rId3" cstate="print"/>
            <a:srcRect l="2551" t="9524" r="1781" b="2381"/>
            <a:stretch>
              <a:fillRect/>
            </a:stretch>
          </p:blipFill>
          <p:spPr bwMode="auto">
            <a:xfrm>
              <a:off x="228600" y="1050925"/>
              <a:ext cx="5715000" cy="5638800"/>
            </a:xfrm>
            <a:prstGeom prst="rect">
              <a:avLst/>
            </a:prstGeom>
            <a:noFill/>
            <a:ln w="38100">
              <a:solidFill>
                <a:schemeClr val="accent6">
                  <a:lumMod val="75000"/>
                </a:schemeClr>
              </a:solidFill>
              <a:miter lim="800000"/>
              <a:headEnd/>
              <a:tailEnd/>
            </a:ln>
          </p:spPr>
        </p:pic>
        <p:sp>
          <p:nvSpPr>
            <p:cNvPr id="47" name="Rectangle 46"/>
            <p:cNvSpPr/>
            <p:nvPr/>
          </p:nvSpPr>
          <p:spPr>
            <a:xfrm>
              <a:off x="4602163" y="3321050"/>
              <a:ext cx="12192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Fallopian Tubes</a:t>
              </a:r>
            </a:p>
          </p:txBody>
        </p:sp>
        <p:sp>
          <p:nvSpPr>
            <p:cNvPr id="48" name="Rectangle 47"/>
            <p:cNvSpPr/>
            <p:nvPr/>
          </p:nvSpPr>
          <p:spPr>
            <a:xfrm>
              <a:off x="4602163" y="3962400"/>
              <a:ext cx="1208087" cy="54768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Uterus</a:t>
              </a:r>
            </a:p>
          </p:txBody>
        </p:sp>
        <p:sp>
          <p:nvSpPr>
            <p:cNvPr id="50" name="Rectangle 49"/>
            <p:cNvSpPr/>
            <p:nvPr/>
          </p:nvSpPr>
          <p:spPr>
            <a:xfrm>
              <a:off x="4602163" y="4602163"/>
              <a:ext cx="1208087" cy="547687"/>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Cervix</a:t>
              </a:r>
            </a:p>
          </p:txBody>
        </p:sp>
        <p:sp>
          <p:nvSpPr>
            <p:cNvPr id="51" name="Rectangle 50"/>
            <p:cNvSpPr/>
            <p:nvPr/>
          </p:nvSpPr>
          <p:spPr>
            <a:xfrm>
              <a:off x="4602163" y="52419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Vagina</a:t>
              </a:r>
            </a:p>
          </p:txBody>
        </p:sp>
        <p:sp>
          <p:nvSpPr>
            <p:cNvPr id="52" name="Right Brace 51"/>
            <p:cNvSpPr/>
            <p:nvPr/>
          </p:nvSpPr>
          <p:spPr>
            <a:xfrm rot="5400000">
              <a:off x="1477962" y="5881688"/>
              <a:ext cx="182563" cy="2746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3" name="Rectangle 52"/>
            <p:cNvSpPr/>
            <p:nvPr/>
          </p:nvSpPr>
          <p:spPr>
            <a:xfrm>
              <a:off x="944563" y="6156325"/>
              <a:ext cx="1208087"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Labia</a:t>
              </a:r>
            </a:p>
          </p:txBody>
        </p:sp>
        <p:sp>
          <p:nvSpPr>
            <p:cNvPr id="54" name="Rectangle 53"/>
            <p:cNvSpPr/>
            <p:nvPr/>
          </p:nvSpPr>
          <p:spPr>
            <a:xfrm>
              <a:off x="258763" y="3717925"/>
              <a:ext cx="1208087" cy="549275"/>
            </a:xfrm>
            <a:prstGeom prst="rect">
              <a:avLst/>
            </a:prstGeom>
            <a:solidFill>
              <a:srgbClr val="FFFF00"/>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Breasts</a:t>
              </a:r>
            </a:p>
          </p:txBody>
        </p:sp>
        <p:cxnSp>
          <p:nvCxnSpPr>
            <p:cNvPr id="55" name="Straight Connector 54"/>
            <p:cNvCxnSpPr>
              <a:endCxn id="54" idx="0"/>
            </p:cNvCxnSpPr>
            <p:nvPr/>
          </p:nvCxnSpPr>
          <p:spPr>
            <a:xfrm flipH="1">
              <a:off x="862013" y="3336925"/>
              <a:ext cx="69215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438400" y="2392363"/>
              <a:ext cx="1219200" cy="1825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62200" y="3108325"/>
              <a:ext cx="2239963" cy="4873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581400" y="2117725"/>
              <a:ext cx="1206500" cy="54927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Ovaries</a:t>
              </a:r>
            </a:p>
          </p:txBody>
        </p:sp>
      </p:grpSp>
    </p:spTree>
    <p:extLst>
      <p:ext uri="{BB962C8B-B14F-4D97-AF65-F5344CB8AC3E}">
        <p14:creationId xmlns:p14="http://schemas.microsoft.com/office/powerpoint/2010/main" val="1361351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1688274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38300" y="2693989"/>
            <a:ext cx="8915400" cy="1470025"/>
          </a:xfrm>
          <a:prstGeom prst="rect">
            <a:avLst/>
          </a:prstGeom>
          <a:solidFill>
            <a:schemeClr val="accent6">
              <a:lumMod val="60000"/>
              <a:lumOff val="40000"/>
            </a:schemeClr>
          </a:solidFill>
          <a:ln w="38100">
            <a:solidFill>
              <a:schemeClr val="accent6">
                <a:lumMod val="75000"/>
              </a:schemeClr>
            </a:solidFill>
          </a:ln>
        </p:spPr>
        <p:txBody>
          <a:bodyPr anchor="ctr">
            <a:normAutofit fontScale="97500"/>
          </a:bodyPr>
          <a:lstStyle/>
          <a:p>
            <a:pPr algn="ctr">
              <a:defRPr/>
            </a:pPr>
            <a:r>
              <a:rPr lang="en-US" sz="5800" dirty="0">
                <a:latin typeface="Aharoni" pitchFamily="2" charset="-79"/>
                <a:ea typeface="+mj-ea"/>
                <a:cs typeface="Aharoni" pitchFamily="2" charset="-79"/>
              </a:rPr>
              <a:t>Activity: I’m Feeling… </a:t>
            </a:r>
          </a:p>
        </p:txBody>
      </p:sp>
    </p:spTree>
    <p:extLst>
      <p:ext uri="{BB962C8B-B14F-4D97-AF65-F5344CB8AC3E}">
        <p14:creationId xmlns:p14="http://schemas.microsoft.com/office/powerpoint/2010/main" val="2579864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7"/>
          <p:cNvGrpSpPr>
            <a:grpSpLocks/>
          </p:cNvGrpSpPr>
          <p:nvPr/>
        </p:nvGrpSpPr>
        <p:grpSpPr bwMode="auto">
          <a:xfrm>
            <a:off x="1981200" y="823914"/>
            <a:ext cx="8229600" cy="1870075"/>
            <a:chOff x="457200" y="304800"/>
            <a:chExt cx="8229600" cy="1868507"/>
          </a:xfrm>
        </p:grpSpPr>
        <p:sp>
          <p:nvSpPr>
            <p:cNvPr id="3082" name="TextBox 5"/>
            <p:cNvSpPr txBox="1">
              <a:spLocks noChangeArrowheads="1"/>
            </p:cNvSpPr>
            <p:nvPr/>
          </p:nvSpPr>
          <p:spPr bwMode="auto">
            <a:xfrm>
              <a:off x="533400" y="1219200"/>
              <a:ext cx="8077200" cy="954107"/>
            </a:xfrm>
            <a:prstGeom prst="rect">
              <a:avLst/>
            </a:prstGeom>
            <a:noFill/>
            <a:ln w="9525">
              <a:noFill/>
              <a:miter lim="800000"/>
              <a:headEnd/>
              <a:tailEnd/>
            </a:ln>
          </p:spPr>
          <p:txBody>
            <a:bodyPr>
              <a:spAutoFit/>
            </a:bodyPr>
            <a:lstStyle/>
            <a:p>
              <a:r>
                <a:rPr lang="en-US" sz="2800" dirty="0">
                  <a:latin typeface="Calibri" pitchFamily="34" charset="0"/>
                </a:rPr>
                <a:t>A time in your life when your body makes </a:t>
              </a:r>
              <a:r>
                <a:rPr lang="en-US" sz="2800" u="sng" dirty="0">
                  <a:latin typeface="Calibri" pitchFamily="34" charset="0"/>
                </a:rPr>
                <a:t>changes</a:t>
              </a:r>
              <a:r>
                <a:rPr lang="en-US" sz="2800" dirty="0">
                  <a:latin typeface="Calibri" pitchFamily="34" charset="0"/>
                </a:rPr>
                <a:t> that causes you to develop from a child into an adult.</a:t>
              </a:r>
            </a:p>
          </p:txBody>
        </p:sp>
        <p:sp>
          <p:nvSpPr>
            <p:cNvPr id="5" name="Rectangle 4"/>
            <p:cNvSpPr/>
            <p:nvPr/>
          </p:nvSpPr>
          <p:spPr>
            <a:xfrm>
              <a:off x="457200" y="304800"/>
              <a:ext cx="8229600" cy="645570"/>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3600" b="1" dirty="0">
                  <a:latin typeface="Arial" charset="0"/>
                  <a:cs typeface="Arial" charset="0"/>
                </a:rPr>
                <a:t>pu·ber·ty  </a:t>
              </a:r>
              <a:r>
                <a:rPr lang="en-US" sz="3600" i="1" dirty="0">
                  <a:latin typeface="Arial" charset="0"/>
                  <a:cs typeface="Arial" charset="0"/>
                </a:rPr>
                <a:t>noun</a:t>
              </a:r>
              <a:r>
                <a:rPr lang="en-US" sz="3600" dirty="0">
                  <a:latin typeface="Arial" charset="0"/>
                  <a:cs typeface="Arial" charset="0"/>
                </a:rPr>
                <a:t> \ˈpyü-bər-tē\</a:t>
              </a:r>
            </a:p>
          </p:txBody>
        </p:sp>
      </p:grpSp>
      <p:grpSp>
        <p:nvGrpSpPr>
          <p:cNvPr id="3075" name="Group 10"/>
          <p:cNvGrpSpPr>
            <a:grpSpLocks/>
          </p:cNvGrpSpPr>
          <p:nvPr/>
        </p:nvGrpSpPr>
        <p:grpSpPr bwMode="auto">
          <a:xfrm>
            <a:off x="1922464" y="3516314"/>
            <a:ext cx="8347075" cy="2517775"/>
            <a:chOff x="398463" y="3810000"/>
            <a:chExt cx="8347075" cy="2517775"/>
          </a:xfrm>
        </p:grpSpPr>
        <p:pic>
          <p:nvPicPr>
            <p:cNvPr id="3076" name="Picture 4"/>
            <p:cNvPicPr>
              <a:picLocks noChangeAspect="1" noChangeArrowheads="1"/>
            </p:cNvPicPr>
            <p:nvPr/>
          </p:nvPicPr>
          <p:blipFill>
            <a:blip r:embed="rId3" cstate="print"/>
            <a:srcRect l="4443" r="11327"/>
            <a:stretch>
              <a:fillRect/>
            </a:stretch>
          </p:blipFill>
          <p:spPr bwMode="auto">
            <a:xfrm>
              <a:off x="3314700" y="4343400"/>
              <a:ext cx="2517775" cy="1982788"/>
            </a:xfrm>
            <a:prstGeom prst="rect">
              <a:avLst/>
            </a:prstGeom>
            <a:noFill/>
            <a:ln w="38100">
              <a:solidFill>
                <a:schemeClr val="tx1"/>
              </a:solidFill>
              <a:miter lim="800000"/>
              <a:headEnd/>
              <a:tailEnd/>
            </a:ln>
          </p:spPr>
        </p:pic>
        <p:pic>
          <p:nvPicPr>
            <p:cNvPr id="3077" name="Picture 3"/>
            <p:cNvPicPr>
              <a:picLocks noChangeAspect="1" noChangeArrowheads="1"/>
            </p:cNvPicPr>
            <p:nvPr/>
          </p:nvPicPr>
          <p:blipFill>
            <a:blip r:embed="rId4" cstate="print"/>
            <a:srcRect l="8000" r="10667" b="3999"/>
            <a:stretch>
              <a:fillRect/>
            </a:stretch>
          </p:blipFill>
          <p:spPr bwMode="auto">
            <a:xfrm>
              <a:off x="398463" y="4343400"/>
              <a:ext cx="2517775" cy="1981200"/>
            </a:xfrm>
            <a:prstGeom prst="rect">
              <a:avLst/>
            </a:prstGeom>
            <a:noFill/>
            <a:ln w="38100">
              <a:solidFill>
                <a:schemeClr val="tx1"/>
              </a:solidFill>
              <a:miter lim="800000"/>
              <a:headEnd/>
              <a:tailEnd/>
            </a:ln>
          </p:spPr>
        </p:pic>
        <p:sp>
          <p:nvSpPr>
            <p:cNvPr id="8" name="Rectangle 7"/>
            <p:cNvSpPr/>
            <p:nvPr/>
          </p:nvSpPr>
          <p:spPr>
            <a:xfrm>
              <a:off x="400050" y="3810000"/>
              <a:ext cx="2514600" cy="381000"/>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PHYSICAL</a:t>
              </a:r>
              <a:endParaRPr lang="en-US" dirty="0">
                <a:latin typeface="Arial" charset="0"/>
                <a:cs typeface="Arial" charset="0"/>
              </a:endParaRPr>
            </a:p>
          </p:txBody>
        </p:sp>
        <p:sp>
          <p:nvSpPr>
            <p:cNvPr id="9" name="Rectangle 8"/>
            <p:cNvSpPr/>
            <p:nvPr/>
          </p:nvSpPr>
          <p:spPr>
            <a:xfrm>
              <a:off x="3314700" y="3810000"/>
              <a:ext cx="2514600" cy="369887"/>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EMOTIONAL</a:t>
              </a:r>
              <a:endParaRPr lang="en-US" dirty="0">
                <a:latin typeface="Arial" charset="0"/>
                <a:cs typeface="Arial" charset="0"/>
              </a:endParaRPr>
            </a:p>
          </p:txBody>
        </p:sp>
        <p:pic>
          <p:nvPicPr>
            <p:cNvPr id="3080" name="Picture 2"/>
            <p:cNvPicPr>
              <a:picLocks noChangeArrowheads="1"/>
            </p:cNvPicPr>
            <p:nvPr/>
          </p:nvPicPr>
          <p:blipFill>
            <a:blip r:embed="rId5" cstate="print"/>
            <a:srcRect l="2631" r="7895" b="11644"/>
            <a:stretch>
              <a:fillRect/>
            </a:stretch>
          </p:blipFill>
          <p:spPr bwMode="auto">
            <a:xfrm>
              <a:off x="6230938" y="4343400"/>
              <a:ext cx="2514600" cy="1984375"/>
            </a:xfrm>
            <a:prstGeom prst="rect">
              <a:avLst/>
            </a:prstGeom>
            <a:noFill/>
            <a:ln w="38100">
              <a:solidFill>
                <a:schemeClr val="tx1"/>
              </a:solidFill>
              <a:miter lim="800000"/>
              <a:headEnd/>
              <a:tailEnd/>
            </a:ln>
          </p:spPr>
        </p:pic>
        <p:sp>
          <p:nvSpPr>
            <p:cNvPr id="10" name="Rectangle 9"/>
            <p:cNvSpPr/>
            <p:nvPr/>
          </p:nvSpPr>
          <p:spPr>
            <a:xfrm>
              <a:off x="6229350" y="3810000"/>
              <a:ext cx="2514600" cy="369887"/>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SOCIAL</a:t>
              </a:r>
              <a:endParaRPr lang="en-US" dirty="0">
                <a:latin typeface="Arial" charset="0"/>
                <a:cs typeface="Arial" charset="0"/>
              </a:endParaRPr>
            </a:p>
          </p:txBody>
        </p:sp>
      </p:grpSp>
    </p:spTree>
    <p:extLst>
      <p:ext uri="{BB962C8B-B14F-4D97-AF65-F5344CB8AC3E}">
        <p14:creationId xmlns:p14="http://schemas.microsoft.com/office/powerpoint/2010/main" val="3053749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3" cstate="print"/>
          <a:srcRect/>
          <a:stretch>
            <a:fillRect/>
          </a:stretch>
        </p:blipFill>
        <p:spPr bwMode="auto">
          <a:xfrm>
            <a:off x="2628900" y="685800"/>
            <a:ext cx="6934200" cy="5391150"/>
          </a:xfrm>
          <a:prstGeom prst="rect">
            <a:avLst/>
          </a:prstGeom>
          <a:noFill/>
          <a:ln w="38100">
            <a:solidFill>
              <a:schemeClr val="accent6">
                <a:lumMod val="75000"/>
              </a:schemeClr>
            </a:solidFill>
            <a:miter lim="800000"/>
            <a:headEnd/>
            <a:tailEnd/>
          </a:ln>
        </p:spPr>
      </p:pic>
    </p:spTree>
    <p:extLst>
      <p:ext uri="{BB962C8B-B14F-4D97-AF65-F5344CB8AC3E}">
        <p14:creationId xmlns:p14="http://schemas.microsoft.com/office/powerpoint/2010/main" val="883222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8300" y="2514600"/>
            <a:ext cx="8915400" cy="1828800"/>
          </a:xfrm>
          <a:prstGeom prst="rect">
            <a:avLst/>
          </a:prstGeom>
          <a:solidFill>
            <a:schemeClr val="accent6">
              <a:lumMod val="60000"/>
              <a:lumOff val="40000"/>
            </a:schemeClr>
          </a:solidFill>
          <a:ln w="38100">
            <a:solidFill>
              <a:schemeClr val="accent6">
                <a:lumMod val="75000"/>
              </a:schemeClr>
            </a:solidFill>
          </a:ln>
        </p:spPr>
        <p:txBody>
          <a:bodyPr anchor="ctr"/>
          <a:lstStyle/>
          <a:p>
            <a:pPr algn="ctr">
              <a:defRPr/>
            </a:pPr>
            <a:r>
              <a:rPr lang="en-US" sz="5700" dirty="0">
                <a:latin typeface="Aharoni" pitchFamily="2" charset="-79"/>
                <a:ea typeface="+mj-ea"/>
                <a:cs typeface="Aharoni" pitchFamily="2" charset="-79"/>
              </a:rPr>
              <a:t>Activity: What is Your Opinion?</a:t>
            </a:r>
          </a:p>
        </p:txBody>
      </p:sp>
    </p:spTree>
    <p:extLst>
      <p:ext uri="{BB962C8B-B14F-4D97-AF65-F5344CB8AC3E}">
        <p14:creationId xmlns:p14="http://schemas.microsoft.com/office/powerpoint/2010/main" val="1484727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l="25962"/>
          <a:stretch>
            <a:fillRect/>
          </a:stretch>
        </p:blipFill>
        <p:spPr>
          <a:xfrm>
            <a:off x="1628775" y="1828800"/>
            <a:ext cx="3341688" cy="3124200"/>
          </a:xfrm>
          <a:prstGeom prst="rect">
            <a:avLst/>
          </a:prstGeom>
          <a:ln w="38100">
            <a:solidFill>
              <a:schemeClr val="accent6">
                <a:lumMod val="75000"/>
              </a:schemeClr>
            </a:solidFill>
          </a:ln>
        </p:spPr>
      </p:pic>
      <p:sp>
        <p:nvSpPr>
          <p:cNvPr id="5" name="Rectangle 4"/>
          <p:cNvSpPr/>
          <p:nvPr/>
        </p:nvSpPr>
        <p:spPr>
          <a:xfrm>
            <a:off x="5076825" y="1524000"/>
            <a:ext cx="5486400" cy="4832350"/>
          </a:xfrm>
          <a:prstGeom prst="rect">
            <a:avLst/>
          </a:prstGeom>
        </p:spPr>
        <p:txBody>
          <a:bodyPr>
            <a:spAutoFit/>
          </a:bodyPr>
          <a:lstStyle/>
          <a:p>
            <a:pPr marL="342900" indent="-342900">
              <a:buFontTx/>
              <a:buAutoNum type="arabicParenR"/>
              <a:defRPr/>
            </a:pPr>
            <a:r>
              <a:rPr lang="en-US" sz="2800" dirty="0">
                <a:latin typeface="+mj-lt"/>
              </a:rPr>
              <a:t>How did the volunteer feel having everyone pressuring him or her?</a:t>
            </a:r>
          </a:p>
          <a:p>
            <a:pPr marL="342900" indent="-342900">
              <a:buFontTx/>
              <a:buAutoNum type="arabicParenR"/>
              <a:defRPr/>
            </a:pPr>
            <a:r>
              <a:rPr lang="en-US" sz="2800" dirty="0">
                <a:latin typeface="+mj-lt"/>
              </a:rPr>
              <a:t>What was it like for the other participants trying to pressure someone?</a:t>
            </a:r>
          </a:p>
          <a:p>
            <a:pPr marL="342900" indent="-342900">
              <a:buFontTx/>
              <a:buAutoNum type="arabicParenR"/>
              <a:defRPr/>
            </a:pPr>
            <a:r>
              <a:rPr lang="en-US" sz="2800" dirty="0">
                <a:latin typeface="+mj-lt"/>
              </a:rPr>
              <a:t>Did the volunteer change his/her mind?</a:t>
            </a:r>
          </a:p>
          <a:p>
            <a:pPr marL="342900" indent="-342900">
              <a:buFontTx/>
              <a:buAutoNum type="arabicParenR"/>
              <a:defRPr/>
            </a:pPr>
            <a:r>
              <a:rPr lang="en-US" sz="2800" dirty="0">
                <a:latin typeface="+mj-lt"/>
              </a:rPr>
              <a:t>Is it easy to stand for what one believes?</a:t>
            </a:r>
          </a:p>
          <a:p>
            <a:pPr marL="342900" indent="-342900">
              <a:buFontTx/>
              <a:buAutoNum type="arabicParenR"/>
              <a:defRPr/>
            </a:pPr>
            <a:r>
              <a:rPr lang="en-US" sz="2800" dirty="0">
                <a:latin typeface="+mj-lt"/>
              </a:rPr>
              <a:t>How does it feel to give in under pressure? </a:t>
            </a:r>
          </a:p>
        </p:txBody>
      </p:sp>
      <p:sp>
        <p:nvSpPr>
          <p:cNvPr id="7" name="Rectangle 6"/>
          <p:cNvSpPr/>
          <p:nvPr/>
        </p:nvSpPr>
        <p:spPr>
          <a:xfrm>
            <a:off x="1981200" y="693738"/>
            <a:ext cx="8229600" cy="677862"/>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800" b="1" dirty="0">
                <a:latin typeface="Aharoni" pitchFamily="2" charset="-79"/>
                <a:cs typeface="Aharoni" pitchFamily="2" charset="-79"/>
              </a:rPr>
              <a:t>How does peer pressure feel?</a:t>
            </a:r>
            <a:endParaRPr lang="en-US" sz="3800" dirty="0">
              <a:latin typeface="Aharoni" pitchFamily="2" charset="-79"/>
              <a:cs typeface="Aharoni" pitchFamily="2" charset="-79"/>
            </a:endParaRPr>
          </a:p>
        </p:txBody>
      </p:sp>
    </p:spTree>
    <p:extLst>
      <p:ext uri="{BB962C8B-B14F-4D97-AF65-F5344CB8AC3E}">
        <p14:creationId xmlns:p14="http://schemas.microsoft.com/office/powerpoint/2010/main" val="3876696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3" cstate="print"/>
          <a:srcRect b="15347"/>
          <a:stretch>
            <a:fillRect/>
          </a:stretch>
        </p:blipFill>
        <p:spPr bwMode="auto">
          <a:xfrm>
            <a:off x="1524000" y="3048000"/>
            <a:ext cx="9144000" cy="2941770"/>
          </a:xfrm>
          <a:prstGeom prst="rect">
            <a:avLst/>
          </a:prstGeom>
          <a:noFill/>
          <a:ln w="9525">
            <a:noFill/>
            <a:miter lim="800000"/>
            <a:headEnd/>
            <a:tailEnd/>
          </a:ln>
        </p:spPr>
      </p:pic>
      <p:grpSp>
        <p:nvGrpSpPr>
          <p:cNvPr id="32771" name="Group 7"/>
          <p:cNvGrpSpPr>
            <a:grpSpLocks/>
          </p:cNvGrpSpPr>
          <p:nvPr/>
        </p:nvGrpSpPr>
        <p:grpSpPr bwMode="auto">
          <a:xfrm>
            <a:off x="1981200" y="685800"/>
            <a:ext cx="8229600" cy="2300288"/>
            <a:chOff x="457200" y="304800"/>
            <a:chExt cx="8229600" cy="2298234"/>
          </a:xfrm>
        </p:grpSpPr>
        <p:sp>
          <p:nvSpPr>
            <p:cNvPr id="8" name="TextBox 5"/>
            <p:cNvSpPr txBox="1">
              <a:spLocks noChangeArrowheads="1"/>
            </p:cNvSpPr>
            <p:nvPr/>
          </p:nvSpPr>
          <p:spPr bwMode="auto">
            <a:xfrm>
              <a:off x="533400" y="1219970"/>
              <a:ext cx="8077200" cy="1383064"/>
            </a:xfrm>
            <a:prstGeom prst="rect">
              <a:avLst/>
            </a:prstGeom>
            <a:noFill/>
            <a:ln w="9525">
              <a:noFill/>
              <a:miter lim="800000"/>
              <a:headEnd/>
              <a:tailEnd/>
            </a:ln>
          </p:spPr>
          <p:txBody>
            <a:bodyPr>
              <a:spAutoFit/>
            </a:bodyPr>
            <a:lstStyle/>
            <a:p>
              <a:pPr>
                <a:defRPr/>
              </a:pPr>
              <a:r>
                <a:rPr lang="en-US" sz="2800" dirty="0">
                  <a:latin typeface="+mj-lt"/>
                  <a:cs typeface="Bell Gothic Std Bold"/>
                </a:rPr>
                <a:t>The influence exerted by a peer group encouraging a person to change his or her attitudes, values, or behavior in order to conform to group norms.</a:t>
              </a:r>
            </a:p>
          </p:txBody>
        </p:sp>
        <p:sp>
          <p:nvSpPr>
            <p:cNvPr id="9" name="Rectangle 8"/>
            <p:cNvSpPr/>
            <p:nvPr/>
          </p:nvSpPr>
          <p:spPr>
            <a:xfrm>
              <a:off x="457200" y="304800"/>
              <a:ext cx="8229600" cy="645536"/>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3600" b="1" dirty="0">
                  <a:latin typeface="Arial" charset="0"/>
                  <a:cs typeface="Arial" charset="0"/>
                </a:rPr>
                <a:t>What is peer pressure?</a:t>
              </a:r>
              <a:endParaRPr lang="en-US" sz="3600" dirty="0">
                <a:latin typeface="Arial" charset="0"/>
                <a:cs typeface="Arial" charset="0"/>
              </a:endParaRPr>
            </a:p>
          </p:txBody>
        </p:sp>
      </p:grpSp>
    </p:spTree>
    <p:extLst>
      <p:ext uri="{BB962C8B-B14F-4D97-AF65-F5344CB8AC3E}">
        <p14:creationId xmlns:p14="http://schemas.microsoft.com/office/powerpoint/2010/main" val="336147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p:cNvPicPr>
            <a:picLocks noChangeAspect="1" noChangeArrowheads="1"/>
          </p:cNvPicPr>
          <p:nvPr/>
        </p:nvPicPr>
        <p:blipFill>
          <a:blip r:embed="rId3" cstate="print"/>
          <a:srcRect/>
          <a:stretch>
            <a:fillRect/>
          </a:stretch>
        </p:blipFill>
        <p:spPr bwMode="auto">
          <a:xfrm>
            <a:off x="3748088" y="2133600"/>
            <a:ext cx="4697412" cy="3124200"/>
          </a:xfrm>
          <a:prstGeom prst="rect">
            <a:avLst/>
          </a:prstGeom>
          <a:noFill/>
          <a:ln w="38100">
            <a:solidFill>
              <a:schemeClr val="accent6">
                <a:lumMod val="75000"/>
              </a:schemeClr>
            </a:solidFill>
            <a:miter lim="800000"/>
            <a:headEnd/>
            <a:tailEnd/>
          </a:ln>
        </p:spPr>
      </p:pic>
      <p:sp>
        <p:nvSpPr>
          <p:cNvPr id="5" name="Rectangle 4"/>
          <p:cNvSpPr/>
          <p:nvPr/>
        </p:nvSpPr>
        <p:spPr bwMode="auto">
          <a:xfrm>
            <a:off x="1981200" y="685801"/>
            <a:ext cx="8229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3600" b="1" dirty="0">
                <a:latin typeface="Arial" charset="0"/>
                <a:cs typeface="Arial" charset="0"/>
              </a:rPr>
              <a:t>Positive or Negative?</a:t>
            </a:r>
            <a:endParaRPr lang="en-US" sz="3600" dirty="0">
              <a:latin typeface="Arial" charset="0"/>
              <a:cs typeface="Arial" charset="0"/>
            </a:endParaRPr>
          </a:p>
        </p:txBody>
      </p:sp>
      <p:sp>
        <p:nvSpPr>
          <p:cNvPr id="8" name="Title 1"/>
          <p:cNvSpPr txBox="1">
            <a:spLocks/>
          </p:cNvSpPr>
          <p:nvPr/>
        </p:nvSpPr>
        <p:spPr bwMode="auto">
          <a:xfrm>
            <a:off x="3886200" y="2728914"/>
            <a:ext cx="4419600" cy="1933575"/>
          </a:xfrm>
          <a:prstGeom prst="rect">
            <a:avLst/>
          </a:prstGeom>
          <a:noFill/>
          <a:ln w="9525">
            <a:noFill/>
            <a:miter lim="800000"/>
            <a:headEnd/>
            <a:tailEnd/>
          </a:ln>
        </p:spPr>
        <p:txBody>
          <a:bodyPr anchor="ctr">
            <a:normAutofit fontScale="75000" lnSpcReduction="20000"/>
          </a:bodyPr>
          <a:lstStyle/>
          <a:p>
            <a:pPr algn="ctr">
              <a:defRPr/>
            </a:pPr>
            <a:r>
              <a:rPr lang="en-US" sz="4400" dirty="0">
                <a:latin typeface="+mj-lt"/>
                <a:ea typeface="+mj-ea"/>
                <a:cs typeface="+mj-cs"/>
              </a:rPr>
              <a:t/>
            </a:r>
            <a:br>
              <a:rPr lang="en-US" sz="4400" dirty="0">
                <a:latin typeface="+mj-lt"/>
                <a:ea typeface="+mj-ea"/>
                <a:cs typeface="+mj-cs"/>
              </a:rPr>
            </a:br>
            <a:r>
              <a:rPr lang="en-US" sz="15200" b="1" dirty="0">
                <a:solidFill>
                  <a:srgbClr val="FF0000"/>
                </a:solidFill>
                <a:latin typeface="+mj-lt"/>
                <a:ea typeface="+mj-ea"/>
                <a:cs typeface="+mj-cs"/>
              </a:rPr>
              <a:t>Both!</a:t>
            </a:r>
            <a:endParaRPr lang="en-US" sz="8400" b="1" dirty="0">
              <a:solidFill>
                <a:srgbClr val="FF0000"/>
              </a:solidFill>
              <a:latin typeface="+mj-lt"/>
              <a:ea typeface="+mj-ea"/>
              <a:cs typeface="+mj-cs"/>
            </a:endParaRPr>
          </a:p>
        </p:txBody>
      </p:sp>
    </p:spTree>
    <p:extLst>
      <p:ext uri="{BB962C8B-B14F-4D97-AF65-F5344CB8AC3E}">
        <p14:creationId xmlns:p14="http://schemas.microsoft.com/office/powerpoint/2010/main" val="189033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3796"/>
                                        </p:tgtEl>
                                      </p:cBhvr>
                                    </p:animEffect>
                                    <p:set>
                                      <p:cBhvr>
                                        <p:cTn id="7" dur="1" fill="hold">
                                          <p:stCondLst>
                                            <p:cond delay="499"/>
                                          </p:stCondLst>
                                        </p:cTn>
                                        <p:tgtEl>
                                          <p:spTgt spid="33796"/>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16064"/>
            <a:ext cx="8229600" cy="2522537"/>
          </a:xfrm>
        </p:spPr>
        <p:txBody>
          <a:bodyPr rtlCol="0">
            <a:normAutofit fontScale="92500" lnSpcReduction="10000"/>
          </a:bodyPr>
          <a:lstStyle/>
          <a:p>
            <a:pPr>
              <a:defRPr/>
            </a:pPr>
            <a:r>
              <a:rPr lang="en-US" sz="3600" dirty="0"/>
              <a:t>Say “no” firmly and keep repeating it.</a:t>
            </a:r>
          </a:p>
          <a:p>
            <a:pPr>
              <a:defRPr/>
            </a:pPr>
            <a:r>
              <a:rPr lang="en-US" sz="3600" dirty="0"/>
              <a:t>Take the offensive. Let the person know how the continued pressure makes you feel.</a:t>
            </a:r>
          </a:p>
          <a:p>
            <a:pPr>
              <a:defRPr/>
            </a:pPr>
            <a:r>
              <a:rPr lang="en-US" sz="3600" dirty="0"/>
              <a:t>Refuse to discuss the matter any further. Leave.</a:t>
            </a:r>
          </a:p>
          <a:p>
            <a:pPr>
              <a:defRPr/>
            </a:pPr>
            <a:endParaRPr lang="en-US" dirty="0"/>
          </a:p>
        </p:txBody>
      </p:sp>
      <p:sp>
        <p:nvSpPr>
          <p:cNvPr id="7" name="Rectangle 6"/>
          <p:cNvSpPr/>
          <p:nvPr/>
        </p:nvSpPr>
        <p:spPr bwMode="auto">
          <a:xfrm>
            <a:off x="1981200" y="685801"/>
            <a:ext cx="8229600" cy="646113"/>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3600" b="1" dirty="0">
                <a:latin typeface="Arial" charset="0"/>
                <a:cs typeface="Arial" charset="0"/>
              </a:rPr>
              <a:t>Three  Models of Assertive Refusal</a:t>
            </a:r>
            <a:endParaRPr lang="en-US" sz="3600" dirty="0">
              <a:latin typeface="Arial" charset="0"/>
              <a:cs typeface="Arial" charset="0"/>
            </a:endParaRPr>
          </a:p>
        </p:txBody>
      </p:sp>
      <p:pic>
        <p:nvPicPr>
          <p:cNvPr id="34821" name="Picture 5"/>
          <p:cNvPicPr>
            <a:picLocks noChangeAspect="1" noChangeArrowheads="1"/>
          </p:cNvPicPr>
          <p:nvPr/>
        </p:nvPicPr>
        <p:blipFill>
          <a:blip r:embed="rId3" cstate="print"/>
          <a:srcRect/>
          <a:stretch>
            <a:fillRect/>
          </a:stretch>
        </p:blipFill>
        <p:spPr bwMode="auto">
          <a:xfrm>
            <a:off x="4038600" y="3810000"/>
            <a:ext cx="4114800" cy="2757488"/>
          </a:xfrm>
          <a:prstGeom prst="rect">
            <a:avLst/>
          </a:prstGeom>
          <a:noFill/>
          <a:ln w="38100">
            <a:solidFill>
              <a:schemeClr val="accent6">
                <a:lumMod val="75000"/>
              </a:schemeClr>
            </a:solidFill>
            <a:miter lim="800000"/>
            <a:headEnd/>
            <a:tailEnd/>
          </a:ln>
        </p:spPr>
      </p:pic>
    </p:spTree>
    <p:extLst>
      <p:ext uri="{BB962C8B-B14F-4D97-AF65-F5344CB8AC3E}">
        <p14:creationId xmlns:p14="http://schemas.microsoft.com/office/powerpoint/2010/main" val="2416880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38300" y="2693989"/>
            <a:ext cx="8915400" cy="1470025"/>
          </a:xfrm>
          <a:prstGeom prst="rect">
            <a:avLst/>
          </a:prstGeom>
          <a:solidFill>
            <a:schemeClr val="accent6">
              <a:lumMod val="60000"/>
              <a:lumOff val="40000"/>
            </a:schemeClr>
          </a:solidFill>
          <a:ln w="38100">
            <a:solidFill>
              <a:schemeClr val="accent6">
                <a:lumMod val="75000"/>
              </a:schemeClr>
            </a:solidFill>
          </a:ln>
        </p:spPr>
        <p:txBody>
          <a:bodyPr anchor="ctr">
            <a:normAutofit fontScale="97500"/>
          </a:bodyPr>
          <a:lstStyle/>
          <a:p>
            <a:pPr algn="ctr">
              <a:defRPr/>
            </a:pPr>
            <a:r>
              <a:rPr lang="en-US" sz="5800" dirty="0">
                <a:latin typeface="Aharoni" pitchFamily="2" charset="-79"/>
                <a:ea typeface="+mj-ea"/>
                <a:cs typeface="Aharoni" pitchFamily="2" charset="-79"/>
              </a:rPr>
              <a:t>Activity: Role Play</a:t>
            </a:r>
          </a:p>
        </p:txBody>
      </p:sp>
    </p:spTree>
    <p:extLst>
      <p:ext uri="{BB962C8B-B14F-4D97-AF65-F5344CB8AC3E}">
        <p14:creationId xmlns:p14="http://schemas.microsoft.com/office/powerpoint/2010/main" val="4048279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81200" y="685800"/>
            <a:ext cx="8229600" cy="1200150"/>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3600" b="1" dirty="0">
                <a:latin typeface="Arial" charset="0"/>
                <a:cs typeface="Arial" charset="0"/>
              </a:rPr>
              <a:t>Why is it difficult to resist negative peer pressure?</a:t>
            </a:r>
            <a:endParaRPr lang="en-US" sz="3600" dirty="0">
              <a:latin typeface="Arial" charset="0"/>
              <a:cs typeface="Arial" charset="0"/>
            </a:endParaRPr>
          </a:p>
        </p:txBody>
      </p:sp>
      <p:pic>
        <p:nvPicPr>
          <p:cNvPr id="38915" name="Picture 4"/>
          <p:cNvPicPr>
            <a:picLocks noChangeAspect="1" noChangeArrowheads="1"/>
          </p:cNvPicPr>
          <p:nvPr/>
        </p:nvPicPr>
        <p:blipFill>
          <a:blip r:embed="rId3" cstate="print"/>
          <a:srcRect/>
          <a:stretch>
            <a:fillRect/>
          </a:stretch>
        </p:blipFill>
        <p:spPr bwMode="auto">
          <a:xfrm>
            <a:off x="2895600" y="2133601"/>
            <a:ext cx="6096000" cy="4086225"/>
          </a:xfrm>
          <a:prstGeom prst="rect">
            <a:avLst/>
          </a:prstGeom>
          <a:noFill/>
          <a:ln w="9525">
            <a:noFill/>
            <a:miter lim="800000"/>
            <a:headEnd/>
            <a:tailEnd/>
          </a:ln>
        </p:spPr>
      </p:pic>
    </p:spTree>
    <p:extLst>
      <p:ext uri="{BB962C8B-B14F-4D97-AF65-F5344CB8AC3E}">
        <p14:creationId xmlns:p14="http://schemas.microsoft.com/office/powerpoint/2010/main" val="3810686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p:cNvPicPr>
          <p:nvPr/>
        </p:nvPicPr>
        <p:blipFill>
          <a:blip r:embed="rId3" cstate="print"/>
          <a:srcRect/>
          <a:stretch>
            <a:fillRect/>
          </a:stretch>
        </p:blipFill>
        <p:spPr bwMode="auto">
          <a:xfrm>
            <a:off x="3467100" y="2076450"/>
            <a:ext cx="5422900" cy="3983038"/>
          </a:xfrm>
          <a:prstGeom prst="rect">
            <a:avLst/>
          </a:prstGeom>
          <a:noFill/>
          <a:ln w="47625">
            <a:noFill/>
            <a:miter lim="800000"/>
            <a:headEnd/>
            <a:tailEnd/>
          </a:ln>
        </p:spPr>
      </p:pic>
      <p:sp>
        <p:nvSpPr>
          <p:cNvPr id="5" name="Rectangle 4"/>
          <p:cNvSpPr/>
          <p:nvPr/>
        </p:nvSpPr>
        <p:spPr bwMode="auto">
          <a:xfrm>
            <a:off x="1981200" y="685800"/>
            <a:ext cx="8229600" cy="1200150"/>
          </a:xfrm>
          <a:prstGeom prst="rect">
            <a:avLst/>
          </a:prstGeom>
          <a:solidFill>
            <a:schemeClr val="accent6">
              <a:lumMod val="60000"/>
              <a:lumOff val="40000"/>
            </a:schemeClr>
          </a:solidFill>
          <a:ln w="38100">
            <a:solidFill>
              <a:schemeClr val="accent6">
                <a:lumMod val="50000"/>
              </a:schemeClr>
            </a:solidFill>
          </a:ln>
        </p:spPr>
        <p:txBody>
          <a:bodyPr>
            <a:spAutoFit/>
          </a:bodyPr>
          <a:lstStyle/>
          <a:p>
            <a:pPr>
              <a:defRPr/>
            </a:pPr>
            <a:r>
              <a:rPr lang="en-US" sz="3600" b="1" dirty="0">
                <a:latin typeface="Arial" charset="0"/>
                <a:cs typeface="Arial" charset="0"/>
              </a:rPr>
              <a:t>How does it feel when you are successful?</a:t>
            </a:r>
            <a:endParaRPr lang="en-US" sz="3600" dirty="0">
              <a:latin typeface="Arial" charset="0"/>
              <a:cs typeface="Arial" charset="0"/>
            </a:endParaRPr>
          </a:p>
        </p:txBody>
      </p:sp>
    </p:spTree>
    <p:extLst>
      <p:ext uri="{BB962C8B-B14F-4D97-AF65-F5344CB8AC3E}">
        <p14:creationId xmlns:p14="http://schemas.microsoft.com/office/powerpoint/2010/main" val="4114108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101546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lum bright="40000"/>
            <a:grayscl/>
          </a:blip>
          <a:srcRect l="23500" t="17621" r="64000" b="29515"/>
          <a:stretch>
            <a:fillRect/>
          </a:stretch>
        </p:blipFill>
        <p:spPr bwMode="auto">
          <a:xfrm>
            <a:off x="3230563" y="914401"/>
            <a:ext cx="692150" cy="1673225"/>
          </a:xfrm>
          <a:prstGeom prst="rect">
            <a:avLst/>
          </a:prstGeom>
          <a:noFill/>
          <a:ln w="9525">
            <a:noFill/>
            <a:miter lim="800000"/>
            <a:headEnd/>
            <a:tailEnd/>
          </a:ln>
        </p:spPr>
      </p:pic>
      <p:pic>
        <p:nvPicPr>
          <p:cNvPr id="4099" name="Picture 2"/>
          <p:cNvPicPr>
            <a:picLocks noChangeAspect="1" noChangeArrowheads="1"/>
          </p:cNvPicPr>
          <p:nvPr/>
        </p:nvPicPr>
        <p:blipFill>
          <a:blip r:embed="rId3" cstate="print">
            <a:lum bright="40000"/>
            <a:grayscl/>
          </a:blip>
          <a:srcRect l="65501" t="17621" r="22000" b="29515"/>
          <a:stretch>
            <a:fillRect/>
          </a:stretch>
        </p:blipFill>
        <p:spPr bwMode="auto">
          <a:xfrm>
            <a:off x="8229600" y="979489"/>
            <a:ext cx="692150" cy="1673225"/>
          </a:xfrm>
          <a:prstGeom prst="rect">
            <a:avLst/>
          </a:prstGeom>
          <a:noFill/>
          <a:ln w="9525">
            <a:noFill/>
            <a:miter lim="800000"/>
            <a:headEnd/>
            <a:tailEnd/>
          </a:ln>
        </p:spPr>
      </p:pic>
      <p:sp>
        <p:nvSpPr>
          <p:cNvPr id="19" name="Oval 18"/>
          <p:cNvSpPr/>
          <p:nvPr/>
        </p:nvSpPr>
        <p:spPr bwMode="auto">
          <a:xfrm>
            <a:off x="1600200" y="606425"/>
            <a:ext cx="5715000" cy="5715000"/>
          </a:xfrm>
          <a:prstGeom prst="ellipse">
            <a:avLst/>
          </a:prstGeom>
          <a:solidFill>
            <a:srgbClr val="1AB39F">
              <a:alpha val="14902"/>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08" name="TextBox 43"/>
          <p:cNvSpPr txBox="1">
            <a:spLocks noChangeArrowheads="1"/>
          </p:cNvSpPr>
          <p:nvPr/>
        </p:nvSpPr>
        <p:spPr bwMode="auto">
          <a:xfrm>
            <a:off x="2095500" y="2949576"/>
            <a:ext cx="2819400" cy="2246313"/>
          </a:xfrm>
          <a:prstGeom prst="rect">
            <a:avLst/>
          </a:prstGeom>
          <a:noFill/>
          <a:ln w="9525">
            <a:noFill/>
            <a:miter lim="800000"/>
            <a:headEnd/>
            <a:tailEnd/>
          </a:ln>
        </p:spPr>
        <p:txBody>
          <a:bodyPr>
            <a:spAutoFit/>
          </a:bodyPr>
          <a:lstStyle/>
          <a:p>
            <a:pPr algn="ctr">
              <a:defRPr/>
            </a:pPr>
            <a:r>
              <a:rPr lang="en-US" sz="2000" b="1" dirty="0">
                <a:latin typeface="+mj-lt"/>
              </a:rPr>
              <a:t>Between ages 10-15</a:t>
            </a:r>
          </a:p>
          <a:p>
            <a:pPr algn="ctr">
              <a:defRPr/>
            </a:pPr>
            <a:r>
              <a:rPr lang="en-US" sz="2000" b="1" dirty="0">
                <a:latin typeface="+mj-lt"/>
              </a:rPr>
              <a:t>Voice deepens</a:t>
            </a:r>
          </a:p>
          <a:p>
            <a:pPr algn="ctr">
              <a:defRPr/>
            </a:pPr>
            <a:r>
              <a:rPr lang="en-US" sz="2000" b="1" dirty="0">
                <a:latin typeface="+mj-lt"/>
              </a:rPr>
              <a:t>Penis &amp; testicles grow</a:t>
            </a:r>
          </a:p>
          <a:p>
            <a:pPr algn="ctr">
              <a:defRPr/>
            </a:pPr>
            <a:r>
              <a:rPr lang="en-US" sz="2000" b="1" dirty="0">
                <a:latin typeface="+mj-lt"/>
              </a:rPr>
              <a:t>Shoulders broaden</a:t>
            </a:r>
          </a:p>
          <a:p>
            <a:pPr algn="ctr">
              <a:defRPr/>
            </a:pPr>
            <a:r>
              <a:rPr lang="en-US" sz="2000" b="1" dirty="0">
                <a:latin typeface="+mj-lt"/>
              </a:rPr>
              <a:t>Hips narrow</a:t>
            </a:r>
          </a:p>
          <a:p>
            <a:pPr algn="ctr">
              <a:defRPr/>
            </a:pPr>
            <a:r>
              <a:rPr lang="en-US" sz="2000" b="1" dirty="0">
                <a:latin typeface="+mj-lt"/>
              </a:rPr>
              <a:t>Chest hair grows</a:t>
            </a:r>
          </a:p>
          <a:p>
            <a:pPr algn="ctr">
              <a:defRPr/>
            </a:pPr>
            <a:r>
              <a:rPr lang="en-US" sz="2000" b="1" dirty="0">
                <a:latin typeface="+mj-lt"/>
              </a:rPr>
              <a:t>Nocturnal emissions</a:t>
            </a:r>
          </a:p>
        </p:txBody>
      </p:sp>
      <p:sp>
        <p:nvSpPr>
          <p:cNvPr id="6157" name="TextBox 44"/>
          <p:cNvSpPr txBox="1">
            <a:spLocks noChangeArrowheads="1"/>
          </p:cNvSpPr>
          <p:nvPr/>
        </p:nvSpPr>
        <p:spPr bwMode="auto">
          <a:xfrm>
            <a:off x="7315200" y="2949575"/>
            <a:ext cx="3200400" cy="1631950"/>
          </a:xfrm>
          <a:prstGeom prst="rect">
            <a:avLst/>
          </a:prstGeom>
          <a:noFill/>
          <a:ln w="9525">
            <a:noFill/>
            <a:miter lim="800000"/>
            <a:headEnd/>
            <a:tailEnd/>
          </a:ln>
        </p:spPr>
        <p:txBody>
          <a:bodyPr>
            <a:spAutoFit/>
          </a:bodyPr>
          <a:lstStyle/>
          <a:p>
            <a:pPr algn="ctr">
              <a:defRPr/>
            </a:pPr>
            <a:r>
              <a:rPr lang="en-US" sz="2000" b="1" dirty="0">
                <a:latin typeface="+mj-lt"/>
              </a:rPr>
              <a:t>Between ages  9-13</a:t>
            </a:r>
          </a:p>
          <a:p>
            <a:pPr algn="ctr">
              <a:defRPr/>
            </a:pPr>
            <a:r>
              <a:rPr lang="en-US" sz="2000" b="1" dirty="0">
                <a:latin typeface="+mj-lt"/>
              </a:rPr>
              <a:t>Hips widen</a:t>
            </a:r>
          </a:p>
          <a:p>
            <a:pPr algn="ctr">
              <a:defRPr/>
            </a:pPr>
            <a:r>
              <a:rPr lang="en-US" sz="2000" b="1" dirty="0">
                <a:latin typeface="+mj-lt"/>
              </a:rPr>
              <a:t>Breasts enlarge</a:t>
            </a:r>
          </a:p>
          <a:p>
            <a:pPr algn="ctr">
              <a:defRPr/>
            </a:pPr>
            <a:r>
              <a:rPr lang="en-US" sz="2000" b="1" dirty="0">
                <a:latin typeface="+mj-lt"/>
              </a:rPr>
              <a:t>Begin menstruation (period)</a:t>
            </a:r>
          </a:p>
          <a:p>
            <a:pPr algn="ctr">
              <a:defRPr/>
            </a:pPr>
            <a:r>
              <a:rPr lang="en-US" sz="2000" b="1" dirty="0">
                <a:latin typeface="+mj-lt"/>
              </a:rPr>
              <a:t>Vaginal discharge</a:t>
            </a:r>
          </a:p>
        </p:txBody>
      </p:sp>
      <p:sp>
        <p:nvSpPr>
          <p:cNvPr id="25610" name="Rectangle 45"/>
          <p:cNvSpPr>
            <a:spLocks noChangeArrowheads="1"/>
          </p:cNvSpPr>
          <p:nvPr/>
        </p:nvSpPr>
        <p:spPr bwMode="auto">
          <a:xfrm>
            <a:off x="5079985" y="2949576"/>
            <a:ext cx="2032030" cy="2062103"/>
          </a:xfrm>
          <a:prstGeom prst="rect">
            <a:avLst/>
          </a:prstGeom>
          <a:noFill/>
          <a:ln w="9525">
            <a:noFill/>
            <a:miter lim="800000"/>
            <a:headEnd/>
            <a:tailEnd/>
          </a:ln>
        </p:spPr>
        <p:txBody>
          <a:bodyPr wrap="none">
            <a:spAutoFit/>
          </a:bodyPr>
          <a:lstStyle/>
          <a:p>
            <a:pPr algn="ctr">
              <a:lnSpc>
                <a:spcPct val="90000"/>
              </a:lnSpc>
              <a:spcBef>
                <a:spcPct val="20000"/>
              </a:spcBef>
              <a:defRPr/>
            </a:pPr>
            <a:r>
              <a:rPr lang="en-US" sz="2000" b="1" dirty="0">
                <a:latin typeface="+mj-lt"/>
              </a:rPr>
              <a:t>Growth spurt</a:t>
            </a:r>
          </a:p>
          <a:p>
            <a:pPr algn="ctr">
              <a:lnSpc>
                <a:spcPct val="90000"/>
              </a:lnSpc>
              <a:spcBef>
                <a:spcPct val="20000"/>
              </a:spcBef>
              <a:defRPr/>
            </a:pPr>
            <a:r>
              <a:rPr lang="en-US" sz="2000" b="1" dirty="0">
                <a:latin typeface="+mj-lt"/>
              </a:rPr>
              <a:t>Oily skin and scalp</a:t>
            </a:r>
          </a:p>
          <a:p>
            <a:pPr algn="ctr">
              <a:lnSpc>
                <a:spcPct val="90000"/>
              </a:lnSpc>
              <a:spcBef>
                <a:spcPct val="20000"/>
              </a:spcBef>
              <a:defRPr/>
            </a:pPr>
            <a:r>
              <a:rPr lang="en-US" sz="2000" b="1" dirty="0">
                <a:latin typeface="+mj-lt"/>
              </a:rPr>
              <a:t>Sweat </a:t>
            </a:r>
          </a:p>
          <a:p>
            <a:pPr algn="ctr">
              <a:lnSpc>
                <a:spcPct val="90000"/>
              </a:lnSpc>
              <a:spcBef>
                <a:spcPct val="20000"/>
              </a:spcBef>
              <a:defRPr/>
            </a:pPr>
            <a:r>
              <a:rPr lang="en-US" sz="2000" b="1" dirty="0">
                <a:latin typeface="+mj-lt"/>
              </a:rPr>
              <a:t>Body Odor</a:t>
            </a:r>
          </a:p>
          <a:p>
            <a:pPr algn="ctr">
              <a:lnSpc>
                <a:spcPct val="90000"/>
              </a:lnSpc>
              <a:spcBef>
                <a:spcPct val="20000"/>
              </a:spcBef>
              <a:defRPr/>
            </a:pPr>
            <a:r>
              <a:rPr lang="en-US" sz="2000" b="1" dirty="0">
                <a:latin typeface="+mj-lt"/>
              </a:rPr>
              <a:t>Body hair grows</a:t>
            </a:r>
          </a:p>
          <a:p>
            <a:pPr algn="ctr">
              <a:lnSpc>
                <a:spcPct val="90000"/>
              </a:lnSpc>
              <a:spcBef>
                <a:spcPct val="20000"/>
              </a:spcBef>
              <a:defRPr/>
            </a:pPr>
            <a:r>
              <a:rPr lang="en-US" sz="2000" b="1" dirty="0">
                <a:latin typeface="+mj-lt"/>
              </a:rPr>
              <a:t>Acne</a:t>
            </a:r>
          </a:p>
        </p:txBody>
      </p:sp>
      <p:sp>
        <p:nvSpPr>
          <p:cNvPr id="17" name="Rectangle 16"/>
          <p:cNvSpPr/>
          <p:nvPr/>
        </p:nvSpPr>
        <p:spPr bwMode="auto">
          <a:xfrm>
            <a:off x="1905000" y="2514601"/>
            <a:ext cx="3200400" cy="461963"/>
          </a:xfrm>
          <a:prstGeom prst="rect">
            <a:avLst/>
          </a:prstGeom>
        </p:spPr>
        <p:txBody>
          <a:bodyPr>
            <a:spAutoFit/>
          </a:bodyPr>
          <a:lstStyle/>
          <a:p>
            <a:pPr algn="ctr">
              <a:defRPr/>
            </a:pPr>
            <a:r>
              <a:rPr lang="en-US" sz="2400" b="1" u="sng" dirty="0">
                <a:latin typeface="+mj-lt"/>
              </a:rPr>
              <a:t>Testosterone</a:t>
            </a:r>
            <a:endParaRPr lang="en-US" sz="2400" u="sng" dirty="0">
              <a:latin typeface="+mj-lt"/>
            </a:endParaRPr>
          </a:p>
        </p:txBody>
      </p:sp>
      <p:sp>
        <p:nvSpPr>
          <p:cNvPr id="21" name="Rectangle 20"/>
          <p:cNvSpPr/>
          <p:nvPr/>
        </p:nvSpPr>
        <p:spPr bwMode="auto">
          <a:xfrm>
            <a:off x="7315892" y="2514601"/>
            <a:ext cx="3199017" cy="461665"/>
          </a:xfrm>
          <a:prstGeom prst="rect">
            <a:avLst/>
          </a:prstGeom>
        </p:spPr>
        <p:txBody>
          <a:bodyPr wrap="none">
            <a:spAutoFit/>
          </a:bodyPr>
          <a:lstStyle/>
          <a:p>
            <a:pPr algn="ctr">
              <a:defRPr/>
            </a:pPr>
            <a:r>
              <a:rPr lang="en-US" sz="2400" b="1" u="sng" dirty="0">
                <a:latin typeface="+mj-lt"/>
              </a:rPr>
              <a:t>Estrogen &amp; Progesterone</a:t>
            </a:r>
          </a:p>
        </p:txBody>
      </p:sp>
      <p:sp>
        <p:nvSpPr>
          <p:cNvPr id="26" name="Rectangle 25"/>
          <p:cNvSpPr/>
          <p:nvPr/>
        </p:nvSpPr>
        <p:spPr bwMode="auto">
          <a:xfrm>
            <a:off x="3178175" y="381001"/>
            <a:ext cx="2559050" cy="646113"/>
          </a:xfrm>
          <a:prstGeom prst="rect">
            <a:avLst/>
          </a:prstGeom>
          <a:solidFill>
            <a:schemeClr val="accent6">
              <a:lumMod val="60000"/>
              <a:lumOff val="40000"/>
            </a:schemeClr>
          </a:solidFill>
          <a:ln w="38100">
            <a:solidFill>
              <a:schemeClr val="accent6">
                <a:lumMod val="75000"/>
              </a:schemeClr>
            </a:solidFill>
          </a:ln>
        </p:spPr>
        <p:txBody>
          <a:bodyPr anchor="ctr">
            <a:spAutoFit/>
          </a:bodyPr>
          <a:lstStyle/>
          <a:p>
            <a:pPr algn="ctr">
              <a:defRPr/>
            </a:pPr>
            <a:r>
              <a:rPr lang="en-US" sz="3600" b="1" dirty="0">
                <a:latin typeface="Arial" charset="0"/>
                <a:cs typeface="Arial" charset="0"/>
              </a:rPr>
              <a:t>MALES</a:t>
            </a:r>
            <a:endParaRPr lang="en-US" sz="3600" dirty="0">
              <a:latin typeface="Arial" charset="0"/>
              <a:cs typeface="Arial" charset="0"/>
            </a:endParaRPr>
          </a:p>
        </p:txBody>
      </p:sp>
      <p:sp>
        <p:nvSpPr>
          <p:cNvPr id="20" name="Oval 19"/>
          <p:cNvSpPr/>
          <p:nvPr/>
        </p:nvSpPr>
        <p:spPr bwMode="auto">
          <a:xfrm>
            <a:off x="4876800" y="536575"/>
            <a:ext cx="5715000" cy="5715000"/>
          </a:xfrm>
          <a:prstGeom prst="ellipse">
            <a:avLst/>
          </a:prstGeom>
          <a:solidFill>
            <a:srgbClr val="1AB39F">
              <a:alpha val="14902"/>
            </a:srgb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bwMode="auto">
          <a:xfrm>
            <a:off x="6454775" y="381001"/>
            <a:ext cx="2559050" cy="646113"/>
          </a:xfrm>
          <a:prstGeom prst="rect">
            <a:avLst/>
          </a:prstGeom>
          <a:solidFill>
            <a:schemeClr val="accent6">
              <a:lumMod val="60000"/>
              <a:lumOff val="40000"/>
            </a:schemeClr>
          </a:solidFill>
          <a:ln w="38100">
            <a:solidFill>
              <a:schemeClr val="accent6">
                <a:lumMod val="75000"/>
              </a:schemeClr>
            </a:solidFill>
          </a:ln>
        </p:spPr>
        <p:txBody>
          <a:bodyPr anchor="ctr">
            <a:spAutoFit/>
          </a:bodyPr>
          <a:lstStyle/>
          <a:p>
            <a:pPr algn="ctr">
              <a:defRPr/>
            </a:pPr>
            <a:r>
              <a:rPr lang="en-US" sz="3600" b="1" dirty="0">
                <a:latin typeface="Arial" charset="0"/>
                <a:cs typeface="Arial" charset="0"/>
              </a:rPr>
              <a:t>FEMALES</a:t>
            </a:r>
            <a:endParaRPr lang="en-US" sz="3600" dirty="0">
              <a:latin typeface="Arial" charset="0"/>
              <a:cs typeface="Arial" charset="0"/>
            </a:endParaRPr>
          </a:p>
        </p:txBody>
      </p:sp>
    </p:spTree>
    <p:extLst>
      <p:ext uri="{BB962C8B-B14F-4D97-AF65-F5344CB8AC3E}">
        <p14:creationId xmlns:p14="http://schemas.microsoft.com/office/powerpoint/2010/main" val="220682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29200" y="152401"/>
            <a:ext cx="5334000" cy="646113"/>
          </a:xfrm>
          <a:prstGeom prst="rect">
            <a:avLst/>
          </a:prstGeom>
          <a:solidFill>
            <a:schemeClr val="accent6">
              <a:lumMod val="60000"/>
              <a:lumOff val="40000"/>
            </a:schemeClr>
          </a:solidFill>
          <a:ln w="38100">
            <a:solidFill>
              <a:schemeClr val="accent6">
                <a:lumMod val="75000"/>
              </a:schemeClr>
            </a:solidFill>
          </a:ln>
        </p:spPr>
        <p:txBody>
          <a:bodyPr>
            <a:spAutoFit/>
          </a:bodyPr>
          <a:lstStyle/>
          <a:p>
            <a:pPr algn="ctr">
              <a:defRPr/>
            </a:pPr>
            <a:r>
              <a:rPr lang="en-US" sz="3600" b="1" dirty="0">
                <a:latin typeface="Arial" charset="0"/>
                <a:cs typeface="Arial" charset="0"/>
              </a:rPr>
              <a:t>EMOTIONAL &amp; SOCIAL</a:t>
            </a:r>
            <a:endParaRPr lang="en-US" sz="3600" dirty="0">
              <a:latin typeface="Arial" charset="0"/>
              <a:cs typeface="Arial" charset="0"/>
            </a:endParaRPr>
          </a:p>
        </p:txBody>
      </p:sp>
      <p:sp>
        <p:nvSpPr>
          <p:cNvPr id="22" name="Rectangle 21"/>
          <p:cNvSpPr/>
          <p:nvPr/>
        </p:nvSpPr>
        <p:spPr>
          <a:xfrm>
            <a:off x="2362200" y="990600"/>
            <a:ext cx="7467600" cy="5029200"/>
          </a:xfrm>
          <a:prstGeom prst="rect">
            <a:avLst/>
          </a:prstGeom>
          <a:solidFill>
            <a:srgbClr val="FFFFFF"/>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25" name="Picture 2"/>
          <p:cNvPicPr>
            <a:picLocks noChangeAspect="1" noChangeArrowheads="1"/>
          </p:cNvPicPr>
          <p:nvPr/>
        </p:nvPicPr>
        <p:blipFill>
          <a:blip r:embed="rId3" cstate="print"/>
          <a:srcRect l="83730" t="56879" r="5232" b="29948"/>
          <a:stretch>
            <a:fillRect/>
          </a:stretch>
        </p:blipFill>
        <p:spPr bwMode="auto">
          <a:xfrm>
            <a:off x="5550230" y="1143000"/>
            <a:ext cx="653143" cy="914400"/>
          </a:xfrm>
          <a:prstGeom prst="rect">
            <a:avLst/>
          </a:prstGeom>
          <a:noFill/>
          <a:ln w="9525">
            <a:noFill/>
            <a:miter lim="800000"/>
            <a:headEnd/>
            <a:tailEnd/>
          </a:ln>
        </p:spPr>
      </p:pic>
      <p:grpSp>
        <p:nvGrpSpPr>
          <p:cNvPr id="5124" name="Group 34"/>
          <p:cNvGrpSpPr>
            <a:grpSpLocks noChangeAspect="1"/>
          </p:cNvGrpSpPr>
          <p:nvPr/>
        </p:nvGrpSpPr>
        <p:grpSpPr bwMode="auto">
          <a:xfrm>
            <a:off x="2355274" y="1268413"/>
            <a:ext cx="7347065" cy="4572000"/>
            <a:chOff x="990600" y="1066800"/>
            <a:chExt cx="5612341" cy="3352800"/>
          </a:xfrm>
        </p:grpSpPr>
        <p:pic>
          <p:nvPicPr>
            <p:cNvPr id="5133" name="Picture 2"/>
            <p:cNvPicPr>
              <a:picLocks noChangeAspect="1" noChangeArrowheads="1"/>
            </p:cNvPicPr>
            <p:nvPr/>
          </p:nvPicPr>
          <p:blipFill>
            <a:blip r:embed="rId3" cstate="print"/>
            <a:srcRect l="78210" t="20827" r="154" b="65450"/>
            <a:stretch>
              <a:fillRect/>
            </a:stretch>
          </p:blipFill>
          <p:spPr bwMode="auto">
            <a:xfrm>
              <a:off x="5536141" y="3657600"/>
              <a:ext cx="1066800" cy="762000"/>
            </a:xfrm>
            <a:prstGeom prst="rect">
              <a:avLst/>
            </a:prstGeom>
            <a:noFill/>
            <a:ln w="9525">
              <a:noFill/>
              <a:miter lim="800000"/>
              <a:headEnd/>
              <a:tailEnd/>
            </a:ln>
          </p:spPr>
        </p:pic>
        <p:pic>
          <p:nvPicPr>
            <p:cNvPr id="5136" name="Picture 2"/>
            <p:cNvPicPr>
              <a:picLocks noChangeAspect="1" noChangeArrowheads="1"/>
            </p:cNvPicPr>
            <p:nvPr/>
          </p:nvPicPr>
          <p:blipFill>
            <a:blip r:embed="rId3" cstate="print"/>
            <a:srcRect l="24120" t="78464" r="54243" b="2325"/>
            <a:stretch>
              <a:fillRect/>
            </a:stretch>
          </p:blipFill>
          <p:spPr bwMode="auto">
            <a:xfrm>
              <a:off x="5536141" y="2133600"/>
              <a:ext cx="1066800" cy="1066800"/>
            </a:xfrm>
            <a:prstGeom prst="rect">
              <a:avLst/>
            </a:prstGeom>
            <a:noFill/>
            <a:ln w="9525">
              <a:noFill/>
              <a:miter lim="800000"/>
              <a:headEnd/>
              <a:tailEnd/>
            </a:ln>
          </p:spPr>
        </p:pic>
        <p:pic>
          <p:nvPicPr>
            <p:cNvPr id="5134" name="Picture 2"/>
            <p:cNvPicPr>
              <a:picLocks noChangeAspect="1" noChangeArrowheads="1"/>
            </p:cNvPicPr>
            <p:nvPr/>
          </p:nvPicPr>
          <p:blipFill>
            <a:blip r:embed="rId3" cstate="print"/>
            <a:srcRect l="78210" t="20827" r="154" b="65450"/>
            <a:stretch>
              <a:fillRect/>
            </a:stretch>
          </p:blipFill>
          <p:spPr bwMode="auto">
            <a:xfrm>
              <a:off x="5536141" y="1143000"/>
              <a:ext cx="1066800" cy="762000"/>
            </a:xfrm>
            <a:prstGeom prst="rect">
              <a:avLst/>
            </a:prstGeom>
            <a:noFill/>
            <a:ln w="9525">
              <a:noFill/>
              <a:miter lim="800000"/>
              <a:headEnd/>
              <a:tailEnd/>
            </a:ln>
          </p:spPr>
        </p:pic>
        <p:pic>
          <p:nvPicPr>
            <p:cNvPr id="5126" name="Picture 2"/>
            <p:cNvPicPr>
              <a:picLocks noChangeAspect="1" noChangeArrowheads="1"/>
            </p:cNvPicPr>
            <p:nvPr/>
          </p:nvPicPr>
          <p:blipFill>
            <a:blip r:embed="rId3" cstate="print"/>
            <a:srcRect l="79756" t="78464" r="154" b="2325"/>
            <a:stretch>
              <a:fillRect/>
            </a:stretch>
          </p:blipFill>
          <p:spPr bwMode="auto">
            <a:xfrm>
              <a:off x="2068964" y="3352800"/>
              <a:ext cx="990600" cy="1066800"/>
            </a:xfrm>
            <a:prstGeom prst="rect">
              <a:avLst/>
            </a:prstGeom>
            <a:noFill/>
            <a:ln w="9525">
              <a:noFill/>
              <a:miter lim="800000"/>
              <a:headEnd/>
              <a:tailEnd/>
            </a:ln>
          </p:spPr>
        </p:pic>
        <p:pic>
          <p:nvPicPr>
            <p:cNvPr id="5127" name="Picture 2"/>
            <p:cNvPicPr>
              <a:picLocks noChangeAspect="1" noChangeArrowheads="1"/>
            </p:cNvPicPr>
            <p:nvPr/>
          </p:nvPicPr>
          <p:blipFill>
            <a:blip r:embed="rId3" cstate="print"/>
            <a:srcRect l="-606" t="59251" r="83606" b="24281"/>
            <a:stretch>
              <a:fillRect/>
            </a:stretch>
          </p:blipFill>
          <p:spPr bwMode="auto">
            <a:xfrm>
              <a:off x="990600" y="2171700"/>
              <a:ext cx="838200" cy="914400"/>
            </a:xfrm>
            <a:prstGeom prst="rect">
              <a:avLst/>
            </a:prstGeom>
            <a:noFill/>
            <a:ln w="9525">
              <a:noFill/>
              <a:miter lim="800000"/>
              <a:headEnd/>
              <a:tailEnd/>
            </a:ln>
          </p:spPr>
        </p:pic>
        <p:pic>
          <p:nvPicPr>
            <p:cNvPr id="5128" name="Picture 2"/>
            <p:cNvPicPr>
              <a:picLocks noChangeAspect="1" noChangeArrowheads="1"/>
            </p:cNvPicPr>
            <p:nvPr/>
          </p:nvPicPr>
          <p:blipFill>
            <a:blip r:embed="rId3" cstate="print"/>
            <a:srcRect l="-606" t="19455" r="83606" b="65450"/>
            <a:stretch>
              <a:fillRect/>
            </a:stretch>
          </p:blipFill>
          <p:spPr bwMode="auto">
            <a:xfrm>
              <a:off x="2145164" y="2286000"/>
              <a:ext cx="838200" cy="838200"/>
            </a:xfrm>
            <a:prstGeom prst="rect">
              <a:avLst/>
            </a:prstGeom>
            <a:noFill/>
            <a:ln w="9525">
              <a:noFill/>
              <a:miter lim="800000"/>
              <a:headEnd/>
              <a:tailEnd/>
            </a:ln>
          </p:spPr>
        </p:pic>
        <p:pic>
          <p:nvPicPr>
            <p:cNvPr id="5129" name="Picture 2"/>
            <p:cNvPicPr>
              <a:picLocks noChangeAspect="1" noChangeArrowheads="1"/>
            </p:cNvPicPr>
            <p:nvPr/>
          </p:nvPicPr>
          <p:blipFill>
            <a:blip r:embed="rId3" cstate="print"/>
            <a:srcRect l="25665" t="1614" r="55789" b="83290"/>
            <a:stretch>
              <a:fillRect/>
            </a:stretch>
          </p:blipFill>
          <p:spPr bwMode="auto">
            <a:xfrm>
              <a:off x="3243942" y="2324100"/>
              <a:ext cx="914400" cy="838200"/>
            </a:xfrm>
            <a:prstGeom prst="rect">
              <a:avLst/>
            </a:prstGeom>
            <a:noFill/>
            <a:ln w="9525">
              <a:noFill/>
              <a:miter lim="800000"/>
              <a:headEnd/>
              <a:tailEnd/>
            </a:ln>
          </p:spPr>
        </p:pic>
        <p:pic>
          <p:nvPicPr>
            <p:cNvPr id="5130" name="Picture 2"/>
            <p:cNvPicPr>
              <a:picLocks noChangeAspect="1" noChangeArrowheads="1"/>
            </p:cNvPicPr>
            <p:nvPr/>
          </p:nvPicPr>
          <p:blipFill>
            <a:blip r:embed="rId3" cstate="print"/>
            <a:srcRect l="25665" t="59251" r="55789" b="22910"/>
            <a:stretch>
              <a:fillRect/>
            </a:stretch>
          </p:blipFill>
          <p:spPr bwMode="auto">
            <a:xfrm>
              <a:off x="4454299" y="3429000"/>
              <a:ext cx="914400" cy="990600"/>
            </a:xfrm>
            <a:prstGeom prst="rect">
              <a:avLst/>
            </a:prstGeom>
            <a:noFill/>
            <a:ln w="9525">
              <a:noFill/>
              <a:miter lim="800000"/>
              <a:headEnd/>
              <a:tailEnd/>
            </a:ln>
          </p:spPr>
        </p:pic>
        <p:pic>
          <p:nvPicPr>
            <p:cNvPr id="5131" name="Picture 2"/>
            <p:cNvPicPr>
              <a:picLocks noChangeAspect="1" noChangeArrowheads="1"/>
            </p:cNvPicPr>
            <p:nvPr/>
          </p:nvPicPr>
          <p:blipFill>
            <a:blip r:embed="rId3" cstate="print"/>
            <a:srcRect l="78210" t="1614" r="154" b="84662"/>
            <a:stretch>
              <a:fillRect/>
            </a:stretch>
          </p:blipFill>
          <p:spPr bwMode="auto">
            <a:xfrm>
              <a:off x="3167742" y="3581400"/>
              <a:ext cx="1066800" cy="762000"/>
            </a:xfrm>
            <a:prstGeom prst="rect">
              <a:avLst/>
            </a:prstGeom>
            <a:noFill/>
            <a:ln w="9525">
              <a:noFill/>
              <a:miter lim="800000"/>
              <a:headEnd/>
              <a:tailEnd/>
            </a:ln>
          </p:spPr>
        </p:pic>
        <p:pic>
          <p:nvPicPr>
            <p:cNvPr id="5132" name="Picture 2"/>
            <p:cNvPicPr>
              <a:picLocks noChangeAspect="1" noChangeArrowheads="1"/>
            </p:cNvPicPr>
            <p:nvPr/>
          </p:nvPicPr>
          <p:blipFill>
            <a:blip r:embed="rId3" cstate="print"/>
            <a:srcRect l="78210" t="39000" r="154" b="46239"/>
            <a:stretch>
              <a:fillRect/>
            </a:stretch>
          </p:blipFill>
          <p:spPr bwMode="auto">
            <a:xfrm>
              <a:off x="4378099" y="1085305"/>
              <a:ext cx="1066800" cy="819695"/>
            </a:xfrm>
            <a:prstGeom prst="rect">
              <a:avLst/>
            </a:prstGeom>
            <a:noFill/>
            <a:ln w="9525">
              <a:noFill/>
              <a:miter lim="800000"/>
              <a:headEnd/>
              <a:tailEnd/>
            </a:ln>
          </p:spPr>
        </p:pic>
        <p:pic>
          <p:nvPicPr>
            <p:cNvPr id="5135" name="Picture 2"/>
            <p:cNvPicPr>
              <a:picLocks noChangeAspect="1" noChangeArrowheads="1"/>
            </p:cNvPicPr>
            <p:nvPr/>
          </p:nvPicPr>
          <p:blipFill>
            <a:blip r:embed="rId3" cstate="print"/>
            <a:srcRect l="-606" t="78464" r="82060" b="2325"/>
            <a:stretch>
              <a:fillRect/>
            </a:stretch>
          </p:blipFill>
          <p:spPr bwMode="auto">
            <a:xfrm>
              <a:off x="4454299" y="2133600"/>
              <a:ext cx="914400" cy="1066800"/>
            </a:xfrm>
            <a:prstGeom prst="rect">
              <a:avLst/>
            </a:prstGeom>
            <a:noFill/>
            <a:ln w="9525">
              <a:noFill/>
              <a:miter lim="800000"/>
              <a:headEnd/>
              <a:tailEnd/>
            </a:ln>
          </p:spPr>
        </p:pic>
        <p:pic>
          <p:nvPicPr>
            <p:cNvPr id="5137" name="Picture 2"/>
            <p:cNvPicPr>
              <a:picLocks noChangeAspect="1" noChangeArrowheads="1"/>
            </p:cNvPicPr>
            <p:nvPr/>
          </p:nvPicPr>
          <p:blipFill>
            <a:blip r:embed="rId3" cstate="print"/>
            <a:srcRect l="50394" t="78464" r="31062" b="2325"/>
            <a:stretch>
              <a:fillRect/>
            </a:stretch>
          </p:blipFill>
          <p:spPr bwMode="auto">
            <a:xfrm>
              <a:off x="1129241" y="3352800"/>
              <a:ext cx="914400" cy="1066800"/>
            </a:xfrm>
            <a:prstGeom prst="rect">
              <a:avLst/>
            </a:prstGeom>
            <a:noFill/>
            <a:ln w="9525">
              <a:noFill/>
              <a:miter lim="800000"/>
              <a:headEnd/>
              <a:tailEnd/>
            </a:ln>
          </p:spPr>
        </p:pic>
        <p:pic>
          <p:nvPicPr>
            <p:cNvPr id="5138" name="Picture 2"/>
            <p:cNvPicPr>
              <a:picLocks noChangeAspect="1" noChangeArrowheads="1"/>
            </p:cNvPicPr>
            <p:nvPr/>
          </p:nvPicPr>
          <p:blipFill>
            <a:blip r:embed="rId3" cstate="print"/>
            <a:srcRect l="-606" t="1614" r="83606" b="83290"/>
            <a:stretch>
              <a:fillRect/>
            </a:stretch>
          </p:blipFill>
          <p:spPr bwMode="auto">
            <a:xfrm>
              <a:off x="990600" y="1066800"/>
              <a:ext cx="838200" cy="838200"/>
            </a:xfrm>
            <a:prstGeom prst="rect">
              <a:avLst/>
            </a:prstGeom>
            <a:noFill/>
            <a:ln w="9525">
              <a:noFill/>
              <a:miter lim="800000"/>
              <a:headEnd/>
              <a:tailEnd/>
            </a:ln>
          </p:spPr>
        </p:pic>
        <p:pic>
          <p:nvPicPr>
            <p:cNvPr id="5139" name="Picture 2"/>
            <p:cNvPicPr>
              <a:picLocks noChangeAspect="1" noChangeArrowheads="1"/>
            </p:cNvPicPr>
            <p:nvPr/>
          </p:nvPicPr>
          <p:blipFill>
            <a:blip r:embed="rId3" cstate="print"/>
            <a:srcRect l="25665" t="38667" r="55789" b="46239"/>
            <a:stretch>
              <a:fillRect/>
            </a:stretch>
          </p:blipFill>
          <p:spPr bwMode="auto">
            <a:xfrm>
              <a:off x="2107064" y="1066800"/>
              <a:ext cx="914400" cy="838200"/>
            </a:xfrm>
            <a:prstGeom prst="rect">
              <a:avLst/>
            </a:prstGeom>
            <a:noFill/>
            <a:ln w="9525">
              <a:noFill/>
              <a:miter lim="800000"/>
              <a:headEnd/>
              <a:tailEnd/>
            </a:ln>
          </p:spPr>
        </p:pic>
        <p:pic>
          <p:nvPicPr>
            <p:cNvPr id="5140" name="Picture 2"/>
            <p:cNvPicPr>
              <a:picLocks noChangeAspect="1" noChangeArrowheads="1"/>
            </p:cNvPicPr>
            <p:nvPr/>
          </p:nvPicPr>
          <p:blipFill>
            <a:blip r:embed="rId3" cstate="print"/>
            <a:srcRect l="78210" t="69679" r="154" b="22910"/>
            <a:stretch>
              <a:fillRect/>
            </a:stretch>
          </p:blipFill>
          <p:spPr bwMode="auto">
            <a:xfrm>
              <a:off x="3167742" y="1493520"/>
              <a:ext cx="1066800" cy="411480"/>
            </a:xfrm>
            <a:prstGeom prst="rect">
              <a:avLst/>
            </a:prstGeom>
            <a:noFill/>
            <a:ln w="9525">
              <a:noFill/>
              <a:miter lim="800000"/>
              <a:headEnd/>
              <a:tailEnd/>
            </a:ln>
          </p:spPr>
        </p:pic>
      </p:grpSp>
    </p:spTree>
    <p:extLst>
      <p:ext uri="{BB962C8B-B14F-4D97-AF65-F5344CB8AC3E}">
        <p14:creationId xmlns:p14="http://schemas.microsoft.com/office/powerpoint/2010/main" val="138664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24932"/>
          <a:stretch>
            <a:fillRect/>
          </a:stretch>
        </p:blipFill>
        <p:spPr bwMode="auto">
          <a:xfrm>
            <a:off x="7456903" y="1898650"/>
            <a:ext cx="3064047" cy="3060700"/>
          </a:xfrm>
          <a:prstGeom prst="rect">
            <a:avLst/>
          </a:prstGeom>
          <a:noFill/>
          <a:ln w="38100">
            <a:solidFill>
              <a:schemeClr val="accent6">
                <a:lumMod val="75000"/>
              </a:schemeClr>
            </a:solidFill>
            <a:miter lim="800000"/>
            <a:headEnd/>
            <a:tailEnd/>
          </a:ln>
        </p:spPr>
      </p:pic>
      <p:sp>
        <p:nvSpPr>
          <p:cNvPr id="6" name="Rectangle 3"/>
          <p:cNvSpPr txBox="1">
            <a:spLocks noChangeArrowheads="1"/>
          </p:cNvSpPr>
          <p:nvPr/>
        </p:nvSpPr>
        <p:spPr bwMode="auto">
          <a:xfrm>
            <a:off x="1524001" y="1562100"/>
            <a:ext cx="5943599" cy="3733800"/>
          </a:xfrm>
          <a:prstGeom prst="rect">
            <a:avLst/>
          </a:prstGeom>
          <a:noFill/>
          <a:ln w="9525">
            <a:noFill/>
            <a:miter lim="800000"/>
            <a:headEnd/>
            <a:tailEnd/>
          </a:ln>
        </p:spPr>
        <p:txBody>
          <a:bodyPr anchor="ctr"/>
          <a:lstStyle/>
          <a:p>
            <a:pPr marL="342900" indent="-342900">
              <a:spcBef>
                <a:spcPct val="20000"/>
              </a:spcBef>
              <a:buFont typeface="Arial" charset="0"/>
              <a:buChar char="•"/>
            </a:pPr>
            <a:r>
              <a:rPr lang="en-US" sz="3200" dirty="0"/>
              <a:t>Puberty is a time of changes</a:t>
            </a:r>
          </a:p>
          <a:p>
            <a:pPr marL="342900" indent="-342900">
              <a:spcBef>
                <a:spcPct val="20000"/>
              </a:spcBef>
              <a:buFont typeface="Arial" charset="0"/>
              <a:buChar char="•"/>
            </a:pPr>
            <a:r>
              <a:rPr lang="en-US" sz="3200" dirty="0"/>
              <a:t>We all have our own body clock</a:t>
            </a:r>
          </a:p>
          <a:p>
            <a:pPr marL="342900" indent="-342900">
              <a:spcBef>
                <a:spcPct val="20000"/>
              </a:spcBef>
              <a:buFont typeface="Arial" charset="0"/>
              <a:buChar char="•"/>
            </a:pPr>
            <a:r>
              <a:rPr lang="en-US" sz="3200" dirty="0"/>
              <a:t>Changes can be physical and emotional</a:t>
            </a:r>
          </a:p>
          <a:p>
            <a:pPr marL="342900" indent="-342900">
              <a:spcBef>
                <a:spcPct val="20000"/>
              </a:spcBef>
              <a:buFont typeface="Arial" charset="0"/>
              <a:buChar char="•"/>
            </a:pPr>
            <a:r>
              <a:rPr lang="en-US" sz="3200" dirty="0"/>
              <a:t>It’s not a race</a:t>
            </a:r>
          </a:p>
        </p:txBody>
      </p:sp>
    </p:spTree>
    <p:extLst>
      <p:ext uri="{BB962C8B-B14F-4D97-AF65-F5344CB8AC3E}">
        <p14:creationId xmlns:p14="http://schemas.microsoft.com/office/powerpoint/2010/main" val="292892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362200" y="2362200"/>
            <a:ext cx="7620000" cy="2514600"/>
          </a:xfrm>
          <a:prstGeom prst="rect">
            <a:avLst/>
          </a:prstGeom>
          <a:noFill/>
          <a:ln w="9525">
            <a:noFill/>
            <a:miter lim="800000"/>
            <a:headEnd/>
            <a:tailEnd/>
          </a:ln>
        </p:spPr>
        <p:txBody>
          <a:bodyPr anchor="ctr"/>
          <a:lstStyle/>
          <a:p>
            <a:pPr algn="ctr">
              <a:defRPr/>
            </a:pPr>
            <a:r>
              <a:rPr lang="en-US" sz="8000" i="1" dirty="0">
                <a:latin typeface="Aharoni" pitchFamily="2" charset="-79"/>
                <a:ea typeface="+mj-ea"/>
                <a:cs typeface="Aharoni" pitchFamily="2" charset="-79"/>
              </a:rPr>
              <a:t>Questions</a:t>
            </a:r>
          </a:p>
        </p:txBody>
      </p:sp>
      <p:sp>
        <p:nvSpPr>
          <p:cNvPr id="13" name="Title 1"/>
          <p:cNvSpPr txBox="1">
            <a:spLocks/>
          </p:cNvSpPr>
          <p:nvPr/>
        </p:nvSpPr>
        <p:spPr bwMode="auto">
          <a:xfrm>
            <a:off x="9372600" y="12192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75000"/>
                  </a:schemeClr>
                </a:solidFill>
                <a:latin typeface="Cooper Black" pitchFamily="18" charset="0"/>
                <a:ea typeface="+mj-ea"/>
                <a:cs typeface="Aharoni" pitchFamily="2" charset="-79"/>
              </a:rPr>
              <a:t>?</a:t>
            </a:r>
            <a:endParaRPr lang="en-US" sz="2400" dirty="0">
              <a:solidFill>
                <a:schemeClr val="accent6">
                  <a:lumMod val="75000"/>
                </a:schemeClr>
              </a:solidFill>
              <a:latin typeface="Cooper Black" pitchFamily="18" charset="0"/>
              <a:ea typeface="+mj-ea"/>
              <a:cs typeface="Aharoni" pitchFamily="2" charset="-79"/>
            </a:endParaRPr>
          </a:p>
        </p:txBody>
      </p:sp>
      <p:sp>
        <p:nvSpPr>
          <p:cNvPr id="14" name="Title 1"/>
          <p:cNvSpPr txBox="1">
            <a:spLocks/>
          </p:cNvSpPr>
          <p:nvPr/>
        </p:nvSpPr>
        <p:spPr bwMode="auto">
          <a:xfrm rot="1040135">
            <a:off x="2133600" y="4876800"/>
            <a:ext cx="1066800" cy="1295400"/>
          </a:xfrm>
          <a:prstGeom prst="rect">
            <a:avLst/>
          </a:prstGeom>
          <a:noFill/>
          <a:ln w="9525">
            <a:noFill/>
            <a:miter lim="800000"/>
            <a:headEnd/>
            <a:tailEnd/>
          </a:ln>
        </p:spPr>
        <p:txBody>
          <a:bodyPr anchor="ctr"/>
          <a:lstStyle/>
          <a:p>
            <a:pPr algn="ctr">
              <a:defRPr/>
            </a:pPr>
            <a:r>
              <a:rPr lang="en-US" sz="9600" dirty="0">
                <a:solidFill>
                  <a:schemeClr val="accent6">
                    <a:lumMod val="50000"/>
                  </a:schemeClr>
                </a:solidFill>
                <a:latin typeface="Algerian" pitchFamily="82" charset="0"/>
                <a:ea typeface="+mj-ea"/>
                <a:cs typeface="Aharoni" pitchFamily="2" charset="-79"/>
              </a:rPr>
              <a:t>?</a:t>
            </a:r>
            <a:endParaRPr lang="en-US" sz="2400" dirty="0">
              <a:solidFill>
                <a:schemeClr val="accent6">
                  <a:lumMod val="50000"/>
                </a:schemeClr>
              </a:solidFill>
              <a:latin typeface="Algerian" pitchFamily="82" charset="0"/>
              <a:ea typeface="+mj-ea"/>
              <a:cs typeface="Aharoni" pitchFamily="2" charset="-79"/>
            </a:endParaRPr>
          </a:p>
        </p:txBody>
      </p:sp>
      <p:sp>
        <p:nvSpPr>
          <p:cNvPr id="15" name="Title 1"/>
          <p:cNvSpPr txBox="1">
            <a:spLocks/>
          </p:cNvSpPr>
          <p:nvPr/>
        </p:nvSpPr>
        <p:spPr bwMode="auto">
          <a:xfrm rot="559864">
            <a:off x="7924800" y="480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60000"/>
                    <a:lumOff val="40000"/>
                  </a:schemeClr>
                </a:solidFill>
                <a:latin typeface="Aharoni" pitchFamily="2" charset="-79"/>
                <a:ea typeface="+mj-ea"/>
                <a:cs typeface="Aharoni" pitchFamily="2" charset="-79"/>
              </a:rPr>
              <a:t>?</a:t>
            </a:r>
            <a:endParaRPr lang="en-US" sz="3200" b="1" dirty="0">
              <a:solidFill>
                <a:schemeClr val="accent6">
                  <a:lumMod val="60000"/>
                  <a:lumOff val="40000"/>
                </a:schemeClr>
              </a:solidFill>
              <a:latin typeface="Aharoni" pitchFamily="2" charset="-79"/>
              <a:ea typeface="+mj-ea"/>
              <a:cs typeface="Aharoni" pitchFamily="2" charset="-79"/>
            </a:endParaRPr>
          </a:p>
        </p:txBody>
      </p:sp>
      <p:sp>
        <p:nvSpPr>
          <p:cNvPr id="16" name="Title 1"/>
          <p:cNvSpPr txBox="1">
            <a:spLocks/>
          </p:cNvSpPr>
          <p:nvPr/>
        </p:nvSpPr>
        <p:spPr bwMode="auto">
          <a:xfrm rot="20912862">
            <a:off x="3810000" y="6096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Bauhaus 93" pitchFamily="82" charset="0"/>
                <a:ea typeface="+mj-ea"/>
                <a:cs typeface="Aharoni" pitchFamily="2" charset="-79"/>
              </a:rPr>
              <a:t>?</a:t>
            </a:r>
            <a:endParaRPr lang="en-US" sz="2400" b="1" dirty="0">
              <a:solidFill>
                <a:schemeClr val="accent6">
                  <a:lumMod val="75000"/>
                </a:schemeClr>
              </a:solidFill>
              <a:latin typeface="Bauhaus 93" pitchFamily="82" charset="0"/>
              <a:ea typeface="+mj-ea"/>
              <a:cs typeface="Aharoni" pitchFamily="2" charset="-79"/>
            </a:endParaRPr>
          </a:p>
        </p:txBody>
      </p:sp>
      <p:sp>
        <p:nvSpPr>
          <p:cNvPr id="17" name="Title 1"/>
          <p:cNvSpPr txBox="1">
            <a:spLocks/>
          </p:cNvSpPr>
          <p:nvPr/>
        </p:nvSpPr>
        <p:spPr bwMode="auto">
          <a:xfrm>
            <a:off x="5715000" y="990600"/>
            <a:ext cx="1066800" cy="1295400"/>
          </a:xfrm>
          <a:prstGeom prst="rect">
            <a:avLst/>
          </a:prstGeom>
          <a:noFill/>
          <a:ln w="9525">
            <a:noFill/>
            <a:miter lim="800000"/>
            <a:headEnd/>
            <a:tailEnd/>
          </a:ln>
        </p:spPr>
        <p:txBody>
          <a:bodyPr anchor="ctr"/>
          <a:lstStyle/>
          <a:p>
            <a:pPr algn="ctr">
              <a:defRPr/>
            </a:pPr>
            <a:r>
              <a:rPr lang="en-US" sz="13800" b="1" dirty="0">
                <a:solidFill>
                  <a:schemeClr val="accent6">
                    <a:lumMod val="50000"/>
                  </a:schemeClr>
                </a:solidFill>
                <a:latin typeface="Brush Script MT" pitchFamily="66" charset="0"/>
                <a:cs typeface="Aharoni" pitchFamily="2" charset="-79"/>
              </a:rPr>
              <a:t>!</a:t>
            </a:r>
            <a:endParaRPr lang="en-US" sz="3200" b="1" dirty="0">
              <a:solidFill>
                <a:schemeClr val="accent6">
                  <a:lumMod val="50000"/>
                </a:schemeClr>
              </a:solidFill>
              <a:latin typeface="Brush Script MT" pitchFamily="66" charset="0"/>
              <a:cs typeface="Aharoni" pitchFamily="2" charset="-79"/>
            </a:endParaRPr>
          </a:p>
        </p:txBody>
      </p:sp>
      <p:sp>
        <p:nvSpPr>
          <p:cNvPr id="18" name="Title 1"/>
          <p:cNvSpPr txBox="1">
            <a:spLocks/>
          </p:cNvSpPr>
          <p:nvPr/>
        </p:nvSpPr>
        <p:spPr bwMode="auto">
          <a:xfrm>
            <a:off x="4419600" y="46482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75000"/>
                  </a:schemeClr>
                </a:solidFill>
                <a:latin typeface="Gungsuh" pitchFamily="18" charset="-127"/>
                <a:ea typeface="Gungsuh" pitchFamily="18" charset="-127"/>
                <a:cs typeface="Aharoni" pitchFamily="2" charset="-79"/>
              </a:rPr>
              <a:t>!</a:t>
            </a:r>
            <a:endParaRPr lang="en-US" sz="2400" b="1" dirty="0">
              <a:solidFill>
                <a:schemeClr val="accent6">
                  <a:lumMod val="75000"/>
                </a:schemeClr>
              </a:solidFill>
              <a:latin typeface="Gungsuh" pitchFamily="18" charset="-127"/>
              <a:ea typeface="Gungsuh" pitchFamily="18" charset="-127"/>
              <a:cs typeface="Aharoni" pitchFamily="2" charset="-79"/>
            </a:endParaRPr>
          </a:p>
        </p:txBody>
      </p:sp>
      <p:sp>
        <p:nvSpPr>
          <p:cNvPr id="19" name="Title 1"/>
          <p:cNvSpPr txBox="1">
            <a:spLocks/>
          </p:cNvSpPr>
          <p:nvPr/>
        </p:nvSpPr>
        <p:spPr bwMode="auto">
          <a:xfrm rot="20941541">
            <a:off x="2019300" y="2224088"/>
            <a:ext cx="1066800" cy="1295400"/>
          </a:xfrm>
          <a:prstGeom prst="rect">
            <a:avLst/>
          </a:prstGeom>
          <a:noFill/>
          <a:ln w="9525">
            <a:noFill/>
            <a:miter lim="800000"/>
            <a:headEnd/>
            <a:tailEnd/>
          </a:ln>
        </p:spPr>
        <p:txBody>
          <a:bodyPr anchor="ctr"/>
          <a:lstStyle/>
          <a:p>
            <a:pPr algn="ctr">
              <a:defRPr/>
            </a:pPr>
            <a:r>
              <a:rPr lang="en-US" sz="11500" dirty="0">
                <a:solidFill>
                  <a:schemeClr val="accent6">
                    <a:lumMod val="60000"/>
                    <a:lumOff val="40000"/>
                  </a:schemeClr>
                </a:solidFill>
                <a:latin typeface="Algerian" pitchFamily="82" charset="0"/>
                <a:cs typeface="Aharoni" pitchFamily="2" charset="-79"/>
              </a:rPr>
              <a:t>!</a:t>
            </a:r>
            <a:endParaRPr lang="en-US" sz="2800" dirty="0">
              <a:solidFill>
                <a:schemeClr val="accent6">
                  <a:lumMod val="60000"/>
                  <a:lumOff val="40000"/>
                </a:schemeClr>
              </a:solidFill>
              <a:latin typeface="Algerian" pitchFamily="82" charset="0"/>
              <a:cs typeface="Aharoni" pitchFamily="2" charset="-79"/>
            </a:endParaRPr>
          </a:p>
        </p:txBody>
      </p:sp>
      <p:sp>
        <p:nvSpPr>
          <p:cNvPr id="20" name="Title 1"/>
          <p:cNvSpPr txBox="1">
            <a:spLocks/>
          </p:cNvSpPr>
          <p:nvPr/>
        </p:nvSpPr>
        <p:spPr bwMode="auto">
          <a:xfrm>
            <a:off x="9067800" y="3352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50000"/>
                  </a:schemeClr>
                </a:solidFill>
                <a:latin typeface="Bauhaus 93" pitchFamily="82" charset="0"/>
                <a:cs typeface="Aharoni" pitchFamily="2" charset="-79"/>
              </a:rPr>
              <a:t>!</a:t>
            </a:r>
            <a:endParaRPr lang="en-US" sz="2400" b="1" dirty="0">
              <a:solidFill>
                <a:schemeClr val="accent6">
                  <a:lumMod val="50000"/>
                </a:schemeClr>
              </a:solidFill>
              <a:latin typeface="Bauhaus 93" pitchFamily="82" charset="0"/>
              <a:cs typeface="Aharoni" pitchFamily="2" charset="-79"/>
            </a:endParaRPr>
          </a:p>
        </p:txBody>
      </p:sp>
      <p:sp>
        <p:nvSpPr>
          <p:cNvPr id="21" name="Title 1"/>
          <p:cNvSpPr txBox="1">
            <a:spLocks/>
          </p:cNvSpPr>
          <p:nvPr/>
        </p:nvSpPr>
        <p:spPr bwMode="auto">
          <a:xfrm rot="21075487">
            <a:off x="8382000" y="304800"/>
            <a:ext cx="1066800" cy="1295400"/>
          </a:xfrm>
          <a:prstGeom prst="rect">
            <a:avLst/>
          </a:prstGeom>
          <a:noFill/>
          <a:ln w="9525">
            <a:noFill/>
            <a:miter lim="800000"/>
            <a:headEnd/>
            <a:tailEnd/>
          </a:ln>
        </p:spPr>
        <p:txBody>
          <a:bodyPr anchor="ctr">
            <a:normAutofit fontScale="90000" lnSpcReduction="20000"/>
          </a:bodyPr>
          <a:lstStyle/>
          <a:p>
            <a:pPr algn="ctr">
              <a:defRPr/>
            </a:pPr>
            <a:r>
              <a:rPr lang="en-US" sz="9800" b="1" dirty="0">
                <a:solidFill>
                  <a:schemeClr val="accent6">
                    <a:lumMod val="60000"/>
                    <a:lumOff val="40000"/>
                  </a:schemeClr>
                </a:solidFill>
                <a:latin typeface="Aharoni" pitchFamily="2" charset="-79"/>
                <a:cs typeface="Aharoni" pitchFamily="2" charset="-79"/>
              </a:rPr>
              <a:t>!</a:t>
            </a:r>
            <a:endParaRPr lang="en-US" sz="2400" b="1" dirty="0">
              <a:solidFill>
                <a:schemeClr val="accent6">
                  <a:lumMod val="60000"/>
                  <a:lumOff val="40000"/>
                </a:schemeClr>
              </a:solidFill>
              <a:latin typeface="Aharoni" pitchFamily="2" charset="-79"/>
              <a:cs typeface="Aharoni" pitchFamily="2" charset="-79"/>
            </a:endParaRPr>
          </a:p>
        </p:txBody>
      </p:sp>
    </p:spTree>
    <p:extLst>
      <p:ext uri="{BB962C8B-B14F-4D97-AF65-F5344CB8AC3E}">
        <p14:creationId xmlns:p14="http://schemas.microsoft.com/office/powerpoint/2010/main" val="253967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a:xfrm>
            <a:off x="1981200" y="381001"/>
            <a:ext cx="8229600" cy="5440363"/>
          </a:xfrm>
          <a:solidFill>
            <a:schemeClr val="accent6">
              <a:lumMod val="60000"/>
              <a:lumOff val="40000"/>
            </a:schemeClr>
          </a:solidFill>
          <a:ln w="38100">
            <a:solidFill>
              <a:schemeClr val="accent6">
                <a:lumMod val="75000"/>
              </a:schemeClr>
            </a:solidFill>
          </a:ln>
        </p:spPr>
        <p:txBody>
          <a:bodyPr anchor="ctr">
            <a:normAutofit fontScale="97500"/>
          </a:bodyPr>
          <a:lstStyle/>
          <a:p>
            <a:pPr algn="ctr">
              <a:buNone/>
              <a:defRPr/>
            </a:pPr>
            <a:r>
              <a:rPr lang="en-US" sz="5800" dirty="0">
                <a:latin typeface="Aharoni" pitchFamily="2" charset="-79"/>
                <a:ea typeface="+mj-ea"/>
                <a:cs typeface="Aharoni" pitchFamily="2" charset="-79"/>
              </a:rPr>
              <a:t>The Reproductive System</a:t>
            </a:r>
          </a:p>
        </p:txBody>
      </p:sp>
    </p:spTree>
    <p:extLst>
      <p:ext uri="{BB962C8B-B14F-4D97-AF65-F5344CB8AC3E}">
        <p14:creationId xmlns:p14="http://schemas.microsoft.com/office/powerpoint/2010/main" val="2419626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38300" y="152400"/>
            <a:ext cx="8915400" cy="914400"/>
          </a:xfrm>
          <a:prstGeom prst="rect">
            <a:avLst/>
          </a:prstGeom>
          <a:solidFill>
            <a:schemeClr val="accent6">
              <a:lumMod val="60000"/>
              <a:lumOff val="40000"/>
            </a:schemeClr>
          </a:solidFill>
          <a:ln w="38100">
            <a:solidFill>
              <a:schemeClr val="accent6">
                <a:lumMod val="75000"/>
              </a:schemeClr>
            </a:solidFill>
          </a:ln>
        </p:spPr>
        <p:txBody>
          <a:bodyPr anchor="ctr">
            <a:normAutofit fontScale="97500" lnSpcReduction="10000"/>
          </a:bodyPr>
          <a:lstStyle/>
          <a:p>
            <a:pPr algn="ctr">
              <a:defRPr/>
            </a:pPr>
            <a:r>
              <a:rPr lang="en-US" sz="5800" dirty="0">
                <a:latin typeface="Aharoni" pitchFamily="2" charset="-79"/>
                <a:ea typeface="+mj-ea"/>
                <a:cs typeface="Aharoni" pitchFamily="2" charset="-79"/>
              </a:rPr>
              <a:t>The Reproductive System</a:t>
            </a:r>
          </a:p>
        </p:txBody>
      </p:sp>
      <p:grpSp>
        <p:nvGrpSpPr>
          <p:cNvPr id="10243" name="Group 7"/>
          <p:cNvGrpSpPr>
            <a:grpSpLocks/>
          </p:cNvGrpSpPr>
          <p:nvPr/>
        </p:nvGrpSpPr>
        <p:grpSpPr bwMode="auto">
          <a:xfrm>
            <a:off x="6391276" y="1752600"/>
            <a:ext cx="3686175" cy="4038600"/>
            <a:chOff x="533400" y="1447800"/>
            <a:chExt cx="3685032" cy="4038600"/>
          </a:xfrm>
        </p:grpSpPr>
        <p:pic>
          <p:nvPicPr>
            <p:cNvPr id="4098" name="Picture 3"/>
            <p:cNvPicPr>
              <a:picLocks noChangeAspect="1" noChangeArrowheads="1"/>
            </p:cNvPicPr>
            <p:nvPr/>
          </p:nvPicPr>
          <p:blipFill>
            <a:blip r:embed="rId3" cstate="print"/>
            <a:srcRect l="3117" t="9434" r="1853" b="1887"/>
            <a:stretch>
              <a:fillRect/>
            </a:stretch>
          </p:blipFill>
          <p:spPr bwMode="auto">
            <a:xfrm>
              <a:off x="547684" y="1828800"/>
              <a:ext cx="3656466" cy="3657600"/>
            </a:xfrm>
            <a:prstGeom prst="rect">
              <a:avLst/>
            </a:prstGeom>
            <a:noFill/>
            <a:ln w="38100">
              <a:solidFill>
                <a:schemeClr val="accent6">
                  <a:lumMod val="50000"/>
                </a:schemeClr>
              </a:solidFill>
              <a:miter lim="800000"/>
              <a:headEnd/>
              <a:tailEnd/>
            </a:ln>
          </p:spPr>
        </p:pic>
        <p:sp>
          <p:nvSpPr>
            <p:cNvPr id="6" name="Rectangle 5"/>
            <p:cNvSpPr/>
            <p:nvPr/>
          </p:nvSpPr>
          <p:spPr>
            <a:xfrm>
              <a:off x="533400" y="1447800"/>
              <a:ext cx="3685032" cy="381000"/>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Female</a:t>
              </a:r>
              <a:endParaRPr lang="en-US" dirty="0">
                <a:latin typeface="Arial" charset="0"/>
                <a:cs typeface="Arial" charset="0"/>
              </a:endParaRPr>
            </a:p>
          </p:txBody>
        </p:sp>
      </p:grpSp>
      <p:grpSp>
        <p:nvGrpSpPr>
          <p:cNvPr id="10244" name="Group 8"/>
          <p:cNvGrpSpPr>
            <a:grpSpLocks/>
          </p:cNvGrpSpPr>
          <p:nvPr/>
        </p:nvGrpSpPr>
        <p:grpSpPr bwMode="auto">
          <a:xfrm>
            <a:off x="2114551" y="1752600"/>
            <a:ext cx="3686175" cy="4038600"/>
            <a:chOff x="4800600" y="1447800"/>
            <a:chExt cx="3685032" cy="4038600"/>
          </a:xfrm>
        </p:grpSpPr>
        <p:pic>
          <p:nvPicPr>
            <p:cNvPr id="4099" name="Picture 2"/>
            <p:cNvPicPr>
              <a:picLocks noChangeAspect="1" noChangeArrowheads="1"/>
            </p:cNvPicPr>
            <p:nvPr/>
          </p:nvPicPr>
          <p:blipFill>
            <a:blip r:embed="rId4" cstate="print"/>
            <a:srcRect l="6616" t="9434" r="6615" b="1887"/>
            <a:stretch>
              <a:fillRect/>
            </a:stretch>
          </p:blipFill>
          <p:spPr bwMode="auto">
            <a:xfrm>
              <a:off x="4814884" y="1828800"/>
              <a:ext cx="3656466" cy="3657600"/>
            </a:xfrm>
            <a:prstGeom prst="rect">
              <a:avLst/>
            </a:prstGeom>
            <a:noFill/>
            <a:ln w="38100">
              <a:solidFill>
                <a:schemeClr val="accent6">
                  <a:lumMod val="50000"/>
                </a:schemeClr>
              </a:solidFill>
              <a:miter lim="800000"/>
              <a:headEnd/>
              <a:tailEnd/>
            </a:ln>
          </p:spPr>
        </p:pic>
        <p:sp>
          <p:nvSpPr>
            <p:cNvPr id="7" name="Rectangle 6"/>
            <p:cNvSpPr/>
            <p:nvPr/>
          </p:nvSpPr>
          <p:spPr>
            <a:xfrm>
              <a:off x="4800600" y="1447800"/>
              <a:ext cx="3685032" cy="369888"/>
            </a:xfrm>
            <a:prstGeom prst="rect">
              <a:avLst/>
            </a:prstGeom>
            <a:solidFill>
              <a:schemeClr val="accent6">
                <a:lumMod val="60000"/>
                <a:lumOff val="40000"/>
              </a:schemeClr>
            </a:solidFill>
            <a:ln w="38100">
              <a:solidFill>
                <a:schemeClr val="accent6">
                  <a:lumMod val="50000"/>
                </a:schemeClr>
              </a:solidFill>
            </a:ln>
          </p:spPr>
          <p:txBody>
            <a:bodyPr>
              <a:spAutoFit/>
            </a:bodyPr>
            <a:lstStyle/>
            <a:p>
              <a:pPr algn="ctr">
                <a:defRPr/>
              </a:pPr>
              <a:r>
                <a:rPr lang="en-US" b="1" dirty="0">
                  <a:latin typeface="Arial" charset="0"/>
                  <a:cs typeface="Arial" charset="0"/>
                </a:rPr>
                <a:t>Male</a:t>
              </a:r>
              <a:endParaRPr lang="en-US" dirty="0">
                <a:latin typeface="Arial" charset="0"/>
                <a:cs typeface="Arial" charset="0"/>
              </a:endParaRPr>
            </a:p>
          </p:txBody>
        </p:sp>
      </p:grpSp>
    </p:spTree>
    <p:extLst>
      <p:ext uri="{BB962C8B-B14F-4D97-AF65-F5344CB8AC3E}">
        <p14:creationId xmlns:p14="http://schemas.microsoft.com/office/powerpoint/2010/main" val="2298894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5503</Words>
  <Application>Microsoft Office PowerPoint</Application>
  <PresentationFormat>Widescreen</PresentationFormat>
  <Paragraphs>618</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Gungsuh</vt:lpstr>
      <vt:lpstr>Aharoni</vt:lpstr>
      <vt:lpstr>Algerian</vt:lpstr>
      <vt:lpstr>Arial</vt:lpstr>
      <vt:lpstr>Bauhaus 93</vt:lpstr>
      <vt:lpstr>Bell Gothic Std Bold</vt:lpstr>
      <vt:lpstr>Brush Script MT</vt:lpstr>
      <vt:lpstr>Calibri</vt:lpstr>
      <vt:lpstr>Calibri Light</vt:lpstr>
      <vt:lpstr>Cooper Black</vt:lpstr>
      <vt:lpstr>Office Theme</vt:lpstr>
      <vt:lpstr>Changes &amp; Influences during  Puberty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Stormzand</dc:creator>
  <cp:lastModifiedBy>Shannon Godbout</cp:lastModifiedBy>
  <cp:revision>9</cp:revision>
  <dcterms:created xsi:type="dcterms:W3CDTF">2018-08-06T19:07:04Z</dcterms:created>
  <dcterms:modified xsi:type="dcterms:W3CDTF">2018-08-16T20:03:40Z</dcterms:modified>
</cp:coreProperties>
</file>