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6"/>
  </p:notesMasterIdLst>
  <p:sldIdLst>
    <p:sldId id="262" r:id="rId2"/>
    <p:sldId id="261" r:id="rId3"/>
    <p:sldId id="269" r:id="rId4"/>
    <p:sldId id="268" r:id="rId5"/>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865F6"/>
    <a:srgbClr val="2043F4"/>
    <a:srgbClr val="0C32EE"/>
    <a:srgbClr val="3E5BEA"/>
    <a:srgbClr val="041258"/>
    <a:srgbClr val="6E84F2"/>
    <a:srgbClr val="0926B7"/>
    <a:srgbClr val="405DEE"/>
    <a:srgbClr val="CAD8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1" autoAdjust="0"/>
    <p:restoredTop sz="94568" autoAdjust="0"/>
  </p:normalViewPr>
  <p:slideViewPr>
    <p:cSldViewPr>
      <p:cViewPr varScale="1">
        <p:scale>
          <a:sx n="94" d="100"/>
          <a:sy n="94" d="100"/>
        </p:scale>
        <p:origin x="-114" y="-19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37000" y="0"/>
            <a:ext cx="3011488" cy="461963"/>
          </a:xfrm>
          <a:prstGeom prst="rect">
            <a:avLst/>
          </a:prstGeom>
        </p:spPr>
        <p:txBody>
          <a:bodyPr vert="horz" lIns="91440" tIns="45720" rIns="91440" bIns="45720" rtlCol="0"/>
          <a:lstStyle>
            <a:lvl1pPr algn="r">
              <a:defRPr sz="1200"/>
            </a:lvl1pPr>
          </a:lstStyle>
          <a:p>
            <a:fld id="{72D8803E-B2E4-4FC4-AAE0-79E6ED9C0274}" type="datetimeFigureOut">
              <a:rPr lang="en-US" smtClean="0"/>
              <a:t>5/31/2017</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lIns="91440" tIns="45720" rIns="91440" bIns="45720" rtlCol="0" anchor="b"/>
          <a:lstStyle>
            <a:lvl1pPr algn="r">
              <a:defRPr sz="1200"/>
            </a:lvl1pPr>
          </a:lstStyle>
          <a:p>
            <a:fld id="{EFFF0CF4-28CC-457A-B97D-A1EE8AD026FA}" type="slidenum">
              <a:rPr lang="en-US" smtClean="0"/>
              <a:t>‹#›</a:t>
            </a:fld>
            <a:endParaRPr lang="en-US" dirty="0"/>
          </a:p>
        </p:txBody>
      </p:sp>
    </p:spTree>
    <p:extLst>
      <p:ext uri="{BB962C8B-B14F-4D97-AF65-F5344CB8AC3E}">
        <p14:creationId xmlns:p14="http://schemas.microsoft.com/office/powerpoint/2010/main" val="990424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2" name="Rectangle 11"/>
          <p:cNvSpPr/>
          <p:nvPr userDrawn="1"/>
        </p:nvSpPr>
        <p:spPr>
          <a:xfrm>
            <a:off x="0" y="6000750"/>
            <a:ext cx="9144000" cy="5715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0" y="4686300"/>
            <a:ext cx="9144000" cy="5715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p:cNvSpPr/>
          <p:nvPr userDrawn="1"/>
        </p:nvSpPr>
        <p:spPr>
          <a:xfrm>
            <a:off x="1916683" y="4697730"/>
            <a:ext cx="216917" cy="1357884"/>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a:spLocks noGrp="1"/>
          </p:cNvSpPr>
          <p:nvPr>
            <p:ph type="sldNum" sz="quarter" idx="4"/>
          </p:nvPr>
        </p:nvSpPr>
        <p:spPr>
          <a:xfrm>
            <a:off x="152400" y="6321425"/>
            <a:ext cx="2133600" cy="365125"/>
          </a:xfrm>
          <a:prstGeom prst="rect">
            <a:avLst/>
          </a:prstGeom>
        </p:spPr>
        <p:txBody>
          <a:bodyPr vert="horz" lIns="91440" tIns="45720" rIns="91440" bIns="45720" rtlCol="0" anchor="ctr"/>
          <a:lstStyle>
            <a:lvl1pPr algn="l">
              <a:defRPr sz="1200">
                <a:solidFill>
                  <a:srgbClr val="FFFFFF"/>
                </a:solidFill>
              </a:defRPr>
            </a:lvl1pPr>
          </a:lstStyle>
          <a:p>
            <a:fld id="{BD5C7ECB-B2D0-4B68-AAE7-49F9B8425D41}" type="slidenum">
              <a:rPr lang="en-US" smtClean="0"/>
              <a:pPr/>
              <a:t>‹#›</a:t>
            </a:fld>
            <a:endParaRPr lang="en-US" dirty="0"/>
          </a:p>
        </p:txBody>
      </p:sp>
    </p:spTree>
    <p:extLst>
      <p:ext uri="{BB962C8B-B14F-4D97-AF65-F5344CB8AC3E}">
        <p14:creationId xmlns:p14="http://schemas.microsoft.com/office/powerpoint/2010/main" val="3662706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D5C7ECB-B2D0-4B68-AAE7-49F9B8425D41}" type="slidenum">
              <a:rPr lang="en-US" smtClean="0"/>
              <a:t>‹#›</a:t>
            </a:fld>
            <a:endParaRPr lang="en-US" dirty="0"/>
          </a:p>
        </p:txBody>
      </p:sp>
    </p:spTree>
    <p:extLst>
      <p:ext uri="{BB962C8B-B14F-4D97-AF65-F5344CB8AC3E}">
        <p14:creationId xmlns:p14="http://schemas.microsoft.com/office/powerpoint/2010/main" val="338487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1"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r>
              <a:rPr lang="en-US" dirty="0" smtClean="0"/>
              <a:t>#</a:t>
            </a:r>
            <a:endParaRPr lang="en-US" dirty="0"/>
          </a:p>
        </p:txBody>
      </p:sp>
      <p:sp>
        <p:nvSpPr>
          <p:cNvPr id="6" name="Slide Number Placeholder 5"/>
          <p:cNvSpPr>
            <a:spLocks noGrp="1"/>
          </p:cNvSpPr>
          <p:nvPr>
            <p:ph type="sldNum" sz="quarter" idx="12"/>
          </p:nvPr>
        </p:nvSpPr>
        <p:spPr/>
        <p:txBody>
          <a:bodyPr/>
          <a:lstStyle/>
          <a:p>
            <a:fld id="{BD5C7ECB-B2D0-4B68-AAE7-49F9B8425D41}" type="slidenum">
              <a:rPr lang="en-US" smtClean="0"/>
              <a:t>‹#›</a:t>
            </a:fld>
            <a:endParaRPr lang="en-US" dirty="0"/>
          </a:p>
        </p:txBody>
      </p:sp>
    </p:spTree>
    <p:extLst>
      <p:ext uri="{BB962C8B-B14F-4D97-AF65-F5344CB8AC3E}">
        <p14:creationId xmlns:p14="http://schemas.microsoft.com/office/powerpoint/2010/main" val="4222895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304800" y="285750"/>
            <a:ext cx="8534400" cy="5600700"/>
          </a:xfrm>
          <a:prstGeom prst="rect">
            <a:avLst/>
          </a:prstGeom>
          <a:solidFill>
            <a:srgbClr val="FFFFFF"/>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5"/>
          <p:cNvSpPr>
            <a:spLocks noGrp="1"/>
          </p:cNvSpPr>
          <p:nvPr>
            <p:ph type="sldNum" sz="quarter" idx="4"/>
          </p:nvPr>
        </p:nvSpPr>
        <p:spPr>
          <a:xfrm>
            <a:off x="152400" y="6321425"/>
            <a:ext cx="2133600" cy="365125"/>
          </a:xfrm>
          <a:prstGeom prst="rect">
            <a:avLst/>
          </a:prstGeom>
        </p:spPr>
        <p:txBody>
          <a:bodyPr vert="horz" lIns="91440" tIns="45720" rIns="91440" bIns="45720" rtlCol="0" anchor="ctr"/>
          <a:lstStyle>
            <a:lvl1pPr algn="l">
              <a:defRPr sz="1200">
                <a:solidFill>
                  <a:srgbClr val="FFFFFF"/>
                </a:solidFill>
              </a:defRPr>
            </a:lvl1pPr>
          </a:lstStyle>
          <a:p>
            <a:fld id="{BD5C7ECB-B2D0-4B68-AAE7-49F9B8425D41}" type="slidenum">
              <a:rPr lang="en-US" smtClean="0"/>
              <a:pPr/>
              <a:t>‹#›</a:t>
            </a:fld>
            <a:endParaRPr lang="en-US" dirty="0"/>
          </a:p>
        </p:txBody>
      </p:sp>
    </p:spTree>
    <p:extLst>
      <p:ext uri="{BB962C8B-B14F-4D97-AF65-F5344CB8AC3E}">
        <p14:creationId xmlns:p14="http://schemas.microsoft.com/office/powerpoint/2010/main" val="2873493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r>
              <a:rPr lang="en-US" dirty="0" smtClean="0"/>
              <a:t>#</a:t>
            </a:r>
            <a:endParaRPr lang="en-US" dirty="0"/>
          </a:p>
        </p:txBody>
      </p:sp>
      <p:sp>
        <p:nvSpPr>
          <p:cNvPr id="6" name="Slide Number Placeholder 5"/>
          <p:cNvSpPr>
            <a:spLocks noGrp="1"/>
          </p:cNvSpPr>
          <p:nvPr>
            <p:ph type="sldNum" sz="quarter" idx="12"/>
          </p:nvPr>
        </p:nvSpPr>
        <p:spPr/>
        <p:txBody>
          <a:bodyPr/>
          <a:lstStyle/>
          <a:p>
            <a:fld id="{BD5C7ECB-B2D0-4B68-AAE7-49F9B8425D41}" type="slidenum">
              <a:rPr lang="en-US" smtClean="0"/>
              <a:t>‹#›</a:t>
            </a:fld>
            <a:endParaRPr lang="en-US" dirty="0"/>
          </a:p>
        </p:txBody>
      </p:sp>
      <p:sp>
        <p:nvSpPr>
          <p:cNvPr id="8" name="Rectangle 7"/>
          <p:cNvSpPr/>
          <p:nvPr userDrawn="1"/>
        </p:nvSpPr>
        <p:spPr>
          <a:xfrm>
            <a:off x="0" y="914400"/>
            <a:ext cx="9144000" cy="50863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6308456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1"/>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r>
              <a:rPr lang="en-US" dirty="0" smtClean="0"/>
              <a:t>#</a:t>
            </a:r>
            <a:endParaRPr lang="en-US" dirty="0"/>
          </a:p>
        </p:txBody>
      </p:sp>
      <p:sp>
        <p:nvSpPr>
          <p:cNvPr id="7" name="Slide Number Placeholder 6"/>
          <p:cNvSpPr>
            <a:spLocks noGrp="1"/>
          </p:cNvSpPr>
          <p:nvPr>
            <p:ph type="sldNum" sz="quarter" idx="12"/>
          </p:nvPr>
        </p:nvSpPr>
        <p:spPr/>
        <p:txBody>
          <a:bodyPr/>
          <a:lstStyle/>
          <a:p>
            <a:fld id="{BD5C7ECB-B2D0-4B68-AAE7-49F9B8425D41}" type="slidenum">
              <a:rPr lang="en-US" smtClean="0"/>
              <a:t>‹#›</a:t>
            </a:fld>
            <a:endParaRPr lang="en-US" dirty="0"/>
          </a:p>
        </p:txBody>
      </p:sp>
    </p:spTree>
    <p:extLst>
      <p:ext uri="{BB962C8B-B14F-4D97-AF65-F5344CB8AC3E}">
        <p14:creationId xmlns:p14="http://schemas.microsoft.com/office/powerpoint/2010/main" val="771453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1"/>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1"/>
            <a:ext cx="2895600" cy="365125"/>
          </a:xfrm>
          <a:prstGeom prst="rect">
            <a:avLst/>
          </a:prstGeom>
        </p:spPr>
        <p:txBody>
          <a:bodyPr/>
          <a:lstStyle/>
          <a:p>
            <a:r>
              <a:rPr lang="en-US" dirty="0" smtClean="0"/>
              <a:t>#</a:t>
            </a:r>
            <a:endParaRPr lang="en-US" dirty="0"/>
          </a:p>
        </p:txBody>
      </p:sp>
      <p:sp>
        <p:nvSpPr>
          <p:cNvPr id="9" name="Slide Number Placeholder 8"/>
          <p:cNvSpPr>
            <a:spLocks noGrp="1"/>
          </p:cNvSpPr>
          <p:nvPr>
            <p:ph type="sldNum" sz="quarter" idx="12"/>
          </p:nvPr>
        </p:nvSpPr>
        <p:spPr/>
        <p:txBody>
          <a:bodyPr/>
          <a:lstStyle/>
          <a:p>
            <a:fld id="{BD5C7ECB-B2D0-4B68-AAE7-49F9B8425D41}" type="slidenum">
              <a:rPr lang="en-US" smtClean="0"/>
              <a:t>‹#›</a:t>
            </a:fld>
            <a:endParaRPr lang="en-US" dirty="0"/>
          </a:p>
        </p:txBody>
      </p:sp>
    </p:spTree>
    <p:extLst>
      <p:ext uri="{BB962C8B-B14F-4D97-AF65-F5344CB8AC3E}">
        <p14:creationId xmlns:p14="http://schemas.microsoft.com/office/powerpoint/2010/main" val="1450096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1"/>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1"/>
            <a:ext cx="2895600" cy="365125"/>
          </a:xfrm>
          <a:prstGeom prst="rect">
            <a:avLst/>
          </a:prstGeom>
        </p:spPr>
        <p:txBody>
          <a:bodyPr/>
          <a:lstStyle/>
          <a:p>
            <a:r>
              <a:rPr lang="en-US" dirty="0" smtClean="0"/>
              <a:t>#</a:t>
            </a:r>
            <a:endParaRPr lang="en-US" dirty="0"/>
          </a:p>
        </p:txBody>
      </p:sp>
      <p:sp>
        <p:nvSpPr>
          <p:cNvPr id="5" name="Slide Number Placeholder 4"/>
          <p:cNvSpPr>
            <a:spLocks noGrp="1"/>
          </p:cNvSpPr>
          <p:nvPr>
            <p:ph type="sldNum" sz="quarter" idx="12"/>
          </p:nvPr>
        </p:nvSpPr>
        <p:spPr/>
        <p:txBody>
          <a:bodyPr/>
          <a:lstStyle/>
          <a:p>
            <a:fld id="{BD5C7ECB-B2D0-4B68-AAE7-49F9B8425D41}" type="slidenum">
              <a:rPr lang="en-US" smtClean="0"/>
              <a:t>‹#›</a:t>
            </a:fld>
            <a:endParaRPr lang="en-US" dirty="0"/>
          </a:p>
        </p:txBody>
      </p:sp>
    </p:spTree>
    <p:extLst>
      <p:ext uri="{BB962C8B-B14F-4D97-AF65-F5344CB8AC3E}">
        <p14:creationId xmlns:p14="http://schemas.microsoft.com/office/powerpoint/2010/main" val="1038537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1"/>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1"/>
            <a:ext cx="2895600" cy="365125"/>
          </a:xfrm>
          <a:prstGeom prst="rect">
            <a:avLst/>
          </a:prstGeom>
        </p:spPr>
        <p:txBody>
          <a:bodyPr/>
          <a:lstStyle/>
          <a:p>
            <a:r>
              <a:rPr lang="en-US" dirty="0" smtClean="0"/>
              <a:t>#</a:t>
            </a:r>
            <a:endParaRPr lang="en-US" dirty="0"/>
          </a:p>
        </p:txBody>
      </p:sp>
      <p:sp>
        <p:nvSpPr>
          <p:cNvPr id="4" name="Slide Number Placeholder 3"/>
          <p:cNvSpPr>
            <a:spLocks noGrp="1"/>
          </p:cNvSpPr>
          <p:nvPr>
            <p:ph type="sldNum" sz="quarter" idx="12"/>
          </p:nvPr>
        </p:nvSpPr>
        <p:spPr/>
        <p:txBody>
          <a:bodyPr/>
          <a:lstStyle/>
          <a:p>
            <a:fld id="{BD5C7ECB-B2D0-4B68-AAE7-49F9B8425D41}" type="slidenum">
              <a:rPr lang="en-US" smtClean="0"/>
              <a:t>‹#›</a:t>
            </a:fld>
            <a:endParaRPr lang="en-US" dirty="0"/>
          </a:p>
        </p:txBody>
      </p:sp>
    </p:spTree>
    <p:extLst>
      <p:ext uri="{BB962C8B-B14F-4D97-AF65-F5344CB8AC3E}">
        <p14:creationId xmlns:p14="http://schemas.microsoft.com/office/powerpoint/2010/main" val="2470788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1"/>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r>
              <a:rPr lang="en-US" dirty="0" smtClean="0"/>
              <a:t>#</a:t>
            </a:r>
            <a:endParaRPr lang="en-US" dirty="0"/>
          </a:p>
        </p:txBody>
      </p:sp>
      <p:sp>
        <p:nvSpPr>
          <p:cNvPr id="7" name="Slide Number Placeholder 6"/>
          <p:cNvSpPr>
            <a:spLocks noGrp="1"/>
          </p:cNvSpPr>
          <p:nvPr>
            <p:ph type="sldNum" sz="quarter" idx="12"/>
          </p:nvPr>
        </p:nvSpPr>
        <p:spPr/>
        <p:txBody>
          <a:bodyPr/>
          <a:lstStyle/>
          <a:p>
            <a:fld id="{BD5C7ECB-B2D0-4B68-AAE7-49F9B8425D41}" type="slidenum">
              <a:rPr lang="en-US" smtClean="0"/>
              <a:t>‹#›</a:t>
            </a:fld>
            <a:endParaRPr lang="en-US" dirty="0"/>
          </a:p>
        </p:txBody>
      </p:sp>
    </p:spTree>
    <p:extLst>
      <p:ext uri="{BB962C8B-B14F-4D97-AF65-F5344CB8AC3E}">
        <p14:creationId xmlns:p14="http://schemas.microsoft.com/office/powerpoint/2010/main" val="3867820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1"/>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r>
              <a:rPr lang="en-US" dirty="0" smtClean="0"/>
              <a:t>#</a:t>
            </a:r>
            <a:endParaRPr lang="en-US" dirty="0"/>
          </a:p>
        </p:txBody>
      </p:sp>
      <p:sp>
        <p:nvSpPr>
          <p:cNvPr id="7" name="Slide Number Placeholder 6"/>
          <p:cNvSpPr>
            <a:spLocks noGrp="1"/>
          </p:cNvSpPr>
          <p:nvPr>
            <p:ph type="sldNum" sz="quarter" idx="12"/>
          </p:nvPr>
        </p:nvSpPr>
        <p:spPr/>
        <p:txBody>
          <a:bodyPr/>
          <a:lstStyle/>
          <a:p>
            <a:fld id="{BD5C7ECB-B2D0-4B68-AAE7-49F9B8425D41}" type="slidenum">
              <a:rPr lang="en-US" smtClean="0"/>
              <a:t>‹#›</a:t>
            </a:fld>
            <a:endParaRPr lang="en-US" dirty="0"/>
          </a:p>
        </p:txBody>
      </p:sp>
    </p:spTree>
    <p:extLst>
      <p:ext uri="{BB962C8B-B14F-4D97-AF65-F5344CB8AC3E}">
        <p14:creationId xmlns:p14="http://schemas.microsoft.com/office/powerpoint/2010/main" val="249002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AD8FE"/>
            </a:gs>
            <a:gs pos="54000">
              <a:srgbClr val="3E5BEA"/>
            </a:gs>
            <a:gs pos="100000">
              <a:srgbClr val="041258"/>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152400" y="6321425"/>
            <a:ext cx="2133600" cy="365125"/>
          </a:xfrm>
          <a:prstGeom prst="rect">
            <a:avLst/>
          </a:prstGeom>
        </p:spPr>
        <p:txBody>
          <a:bodyPr vert="horz" lIns="91440" tIns="45720" rIns="91440" bIns="45720" rtlCol="0" anchor="ctr"/>
          <a:lstStyle>
            <a:lvl1pPr algn="l">
              <a:defRPr sz="1200">
                <a:solidFill>
                  <a:srgbClr val="FFFFFF"/>
                </a:solidFill>
              </a:defRPr>
            </a:lvl1pPr>
          </a:lstStyle>
          <a:p>
            <a:fld id="{BD5C7ECB-B2D0-4B68-AAE7-49F9B8425D41}" type="slidenum">
              <a:rPr lang="en-US" smtClean="0"/>
              <a:pPr/>
              <a:t>‹#›</a:t>
            </a:fld>
            <a:endParaRPr lang="en-US"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69381" y="6229351"/>
            <a:ext cx="1671419" cy="457199"/>
          </a:xfrm>
          <a:prstGeom prst="rect">
            <a:avLst/>
          </a:prstGeom>
        </p:spPr>
      </p:pic>
      <p:sp>
        <p:nvSpPr>
          <p:cNvPr id="21" name="Rectangle 20"/>
          <p:cNvSpPr/>
          <p:nvPr userDrawn="1"/>
        </p:nvSpPr>
        <p:spPr>
          <a:xfrm>
            <a:off x="0" y="6000750"/>
            <a:ext cx="9144000" cy="5715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0594458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2438400"/>
            <a:ext cx="7772400" cy="1500187"/>
          </a:xfrm>
        </p:spPr>
        <p:txBody>
          <a:bodyPr>
            <a:normAutofit/>
          </a:bodyPr>
          <a:lstStyle/>
          <a:p>
            <a:r>
              <a:rPr lang="en-US" sz="3200" b="1" cap="all" dirty="0" smtClean="0">
                <a:solidFill>
                  <a:schemeClr val="tx1"/>
                </a:solidFill>
                <a:latin typeface="+mj-lt"/>
                <a:ea typeface="+mj-ea"/>
                <a:cs typeface="+mj-cs"/>
              </a:rPr>
              <a:t>Addendum to market study</a:t>
            </a:r>
            <a:endParaRPr lang="en-US" sz="3200" dirty="0"/>
          </a:p>
        </p:txBody>
      </p:sp>
      <p:sp>
        <p:nvSpPr>
          <p:cNvPr id="4" name="Rectangle 3"/>
          <p:cNvSpPr/>
          <p:nvPr/>
        </p:nvSpPr>
        <p:spPr>
          <a:xfrm>
            <a:off x="649287" y="3780374"/>
            <a:ext cx="6485558" cy="338554"/>
          </a:xfrm>
          <a:prstGeom prst="rect">
            <a:avLst/>
          </a:prstGeom>
        </p:spPr>
        <p:txBody>
          <a:bodyPr wrap="none">
            <a:spAutoFit/>
          </a:bodyPr>
          <a:lstStyle/>
          <a:p>
            <a:r>
              <a:rPr lang="en-US" sz="1600" dirty="0" smtClean="0">
                <a:solidFill>
                  <a:schemeClr val="tx1">
                    <a:tint val="75000"/>
                  </a:schemeClr>
                </a:solidFill>
              </a:rPr>
              <a:t>Tourism Impact, Focus on Sustainable/Green/Organic </a:t>
            </a:r>
            <a:r>
              <a:rPr lang="en-US" sz="1600" dirty="0" smtClean="0">
                <a:solidFill>
                  <a:schemeClr val="tx1">
                    <a:tint val="75000"/>
                  </a:schemeClr>
                </a:solidFill>
              </a:rPr>
              <a:t>Foods, Demographics </a:t>
            </a:r>
            <a:endParaRPr lang="en-US" sz="1600" dirty="0">
              <a:solidFill>
                <a:schemeClr val="tx1">
                  <a:tint val="75000"/>
                </a:schemeClr>
              </a:solidFill>
            </a:endParaRPr>
          </a:p>
        </p:txBody>
      </p:sp>
      <p:cxnSp>
        <p:nvCxnSpPr>
          <p:cNvPr id="7" name="Straight Connector 6"/>
          <p:cNvCxnSpPr/>
          <p:nvPr/>
        </p:nvCxnSpPr>
        <p:spPr>
          <a:xfrm>
            <a:off x="685800" y="3349682"/>
            <a:ext cx="7772400" cy="0"/>
          </a:xfrm>
          <a:prstGeom prst="line">
            <a:avLst/>
          </a:prstGeom>
          <a:ln w="19050">
            <a:solidFill>
              <a:schemeClr val="tx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09600" y="2389257"/>
            <a:ext cx="5782609" cy="707886"/>
          </a:xfrm>
          <a:prstGeom prst="rect">
            <a:avLst/>
          </a:prstGeom>
        </p:spPr>
        <p:txBody>
          <a:bodyPr wrap="none">
            <a:spAutoFit/>
          </a:bodyPr>
          <a:lstStyle/>
          <a:p>
            <a:pPr algn="ctr"/>
            <a:r>
              <a:rPr lang="en-US" sz="2000" dirty="0" smtClean="0">
                <a:solidFill>
                  <a:schemeClr val="tx1">
                    <a:tint val="75000"/>
                  </a:schemeClr>
                </a:solidFill>
              </a:rPr>
              <a:t>SWC US </a:t>
            </a:r>
            <a:r>
              <a:rPr lang="en-US" sz="2000" dirty="0">
                <a:solidFill>
                  <a:schemeClr val="tx1">
                    <a:tint val="75000"/>
                  </a:schemeClr>
                </a:solidFill>
              </a:rPr>
              <a:t>Route 15/US Route 501 &amp; Polks Landing </a:t>
            </a:r>
            <a:r>
              <a:rPr lang="en-US" sz="2000" dirty="0" smtClean="0">
                <a:solidFill>
                  <a:schemeClr val="tx1">
                    <a:tint val="75000"/>
                  </a:schemeClr>
                </a:solidFill>
              </a:rPr>
              <a:t>Road</a:t>
            </a:r>
          </a:p>
          <a:p>
            <a:r>
              <a:rPr lang="en-US" sz="2000" dirty="0" smtClean="0">
                <a:solidFill>
                  <a:schemeClr val="tx1">
                    <a:tint val="75000"/>
                  </a:schemeClr>
                </a:solidFill>
              </a:rPr>
              <a:t>Chapel </a:t>
            </a:r>
            <a:r>
              <a:rPr lang="en-US" sz="2000" dirty="0">
                <a:solidFill>
                  <a:schemeClr val="tx1">
                    <a:tint val="75000"/>
                  </a:schemeClr>
                </a:solidFill>
              </a:rPr>
              <a:t>Hill, Chatham County, NC</a:t>
            </a:r>
          </a:p>
        </p:txBody>
      </p:sp>
      <p:sp>
        <p:nvSpPr>
          <p:cNvPr id="5" name="Slide Number Placeholder 4"/>
          <p:cNvSpPr>
            <a:spLocks noGrp="1"/>
          </p:cNvSpPr>
          <p:nvPr>
            <p:ph type="sldNum" sz="quarter" idx="12"/>
          </p:nvPr>
        </p:nvSpPr>
        <p:spPr/>
        <p:txBody>
          <a:bodyPr/>
          <a:lstStyle/>
          <a:p>
            <a:fld id="{BD5C7ECB-B2D0-4B68-AAE7-49F9B8425D41}" type="slidenum">
              <a:rPr lang="en-US" smtClean="0"/>
              <a:t>1</a:t>
            </a:fld>
            <a:endParaRPr lang="en-US" dirty="0"/>
          </a:p>
        </p:txBody>
      </p:sp>
    </p:spTree>
    <p:extLst>
      <p:ext uri="{BB962C8B-B14F-4D97-AF65-F5344CB8AC3E}">
        <p14:creationId xmlns:p14="http://schemas.microsoft.com/office/powerpoint/2010/main" val="1267179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97725" y="152400"/>
            <a:ext cx="7948551" cy="687111"/>
          </a:xfrm>
          <a:prstGeom prst="rect">
            <a:avLst/>
          </a:prstGeom>
        </p:spPr>
        <p:txBody>
          <a:bodyPr wrap="square">
            <a:spAutoFit/>
          </a:bodyPr>
          <a:lstStyle/>
          <a:p>
            <a:pPr algn="ctr"/>
            <a:r>
              <a:rPr lang="en-US" sz="1400" b="1" dirty="0" smtClean="0">
                <a:solidFill>
                  <a:srgbClr val="FFFFFF"/>
                </a:solidFill>
              </a:rPr>
              <a:t>ADDENDUM</a:t>
            </a:r>
            <a:endParaRPr lang="en-US" sz="1400" b="1" dirty="0">
              <a:solidFill>
                <a:srgbClr val="FFFFFF"/>
              </a:solidFill>
            </a:endParaRPr>
          </a:p>
          <a:p>
            <a:pPr algn="ctr"/>
            <a:r>
              <a:rPr lang="en-US" sz="1200" b="1" dirty="0" smtClean="0">
                <a:solidFill>
                  <a:srgbClr val="FFFFFF"/>
                </a:solidFill>
              </a:rPr>
              <a:t>US </a:t>
            </a:r>
            <a:r>
              <a:rPr lang="en-US" sz="1200" b="1" dirty="0">
                <a:solidFill>
                  <a:srgbClr val="FFFFFF"/>
                </a:solidFill>
              </a:rPr>
              <a:t>Route 15/US Route 501 &amp; Polks Landing Road, Chapel Hill, Chatham County, NC</a:t>
            </a:r>
          </a:p>
          <a:p>
            <a:pPr algn="just">
              <a:lnSpc>
                <a:spcPct val="115000"/>
              </a:lnSpc>
              <a:tabLst>
                <a:tab pos="1200150" algn="l"/>
                <a:tab pos="1482725" algn="l"/>
              </a:tabLst>
            </a:pPr>
            <a:endParaRPr lang="en-US" sz="1100" dirty="0" smtClean="0">
              <a:solidFill>
                <a:srgbClr val="FFFFFF"/>
              </a:solidFill>
            </a:endParaRPr>
          </a:p>
        </p:txBody>
      </p:sp>
      <p:sp>
        <p:nvSpPr>
          <p:cNvPr id="2" name="Rectangle 1"/>
          <p:cNvSpPr/>
          <p:nvPr/>
        </p:nvSpPr>
        <p:spPr>
          <a:xfrm>
            <a:off x="209550" y="1219200"/>
            <a:ext cx="8724900" cy="4723473"/>
          </a:xfrm>
          <a:prstGeom prst="rect">
            <a:avLst/>
          </a:prstGeom>
        </p:spPr>
        <p:txBody>
          <a:bodyPr wrap="square">
            <a:spAutoFit/>
          </a:bodyPr>
          <a:lstStyle/>
          <a:p>
            <a:pPr algn="just">
              <a:lnSpc>
                <a:spcPct val="114000"/>
              </a:lnSpc>
            </a:pPr>
            <a:r>
              <a:rPr lang="en-US" sz="1200" b="1" i="1" dirty="0" smtClean="0">
                <a:solidFill>
                  <a:schemeClr val="tx1">
                    <a:lumMod val="75000"/>
                  </a:schemeClr>
                </a:solidFill>
                <a:ea typeface="Times New Roman"/>
                <a:cs typeface="Times New Roman"/>
              </a:rPr>
              <a:t>Growing Grocery Demand:</a:t>
            </a:r>
            <a:endParaRPr lang="en-US" sz="1200" dirty="0">
              <a:solidFill>
                <a:schemeClr val="tx1">
                  <a:lumMod val="75000"/>
                </a:schemeClr>
              </a:solidFill>
              <a:ea typeface="Calibri"/>
              <a:cs typeface="Times New Roman"/>
            </a:endParaRPr>
          </a:p>
          <a:p>
            <a:pPr algn="just">
              <a:lnSpc>
                <a:spcPct val="114000"/>
              </a:lnSpc>
            </a:pPr>
            <a:r>
              <a:rPr lang="en-US" sz="1200" dirty="0">
                <a:solidFill>
                  <a:schemeClr val="tx1">
                    <a:lumMod val="75000"/>
                  </a:schemeClr>
                </a:solidFill>
                <a:ea typeface="Times New Roman"/>
                <a:cs typeface="Times New Roman"/>
              </a:rPr>
              <a:t>Demographics presented in the Market Study show a projected population increase within the Trade Area from 31,525 (2010) to 40,821 (2021 Forecast).  Most noteworthy, but not reflected in those numbers is the impact of tourism in the area and the demand for increased high-end </a:t>
            </a:r>
            <a:r>
              <a:rPr lang="en-US" sz="1200" dirty="0" smtClean="0">
                <a:solidFill>
                  <a:schemeClr val="tx1">
                    <a:lumMod val="75000"/>
                  </a:schemeClr>
                </a:solidFill>
              </a:rPr>
              <a:t>grocery options.  </a:t>
            </a:r>
          </a:p>
          <a:p>
            <a:pPr algn="just">
              <a:lnSpc>
                <a:spcPct val="114000"/>
              </a:lnSpc>
            </a:pPr>
            <a:endParaRPr lang="en-US" sz="1200" dirty="0" smtClean="0">
              <a:solidFill>
                <a:schemeClr val="tx1">
                  <a:lumMod val="75000"/>
                </a:schemeClr>
              </a:solidFill>
            </a:endParaRPr>
          </a:p>
          <a:p>
            <a:pPr algn="just">
              <a:lnSpc>
                <a:spcPct val="114000"/>
              </a:lnSpc>
            </a:pPr>
            <a:r>
              <a:rPr lang="en-US" sz="1200" u="sng" dirty="0" smtClean="0">
                <a:solidFill>
                  <a:schemeClr val="tx1">
                    <a:lumMod val="75000"/>
                  </a:schemeClr>
                </a:solidFill>
              </a:rPr>
              <a:t>Tourism Impact</a:t>
            </a:r>
            <a:endParaRPr lang="en-US" sz="1200" u="sng" dirty="0">
              <a:solidFill>
                <a:schemeClr val="tx1">
                  <a:lumMod val="75000"/>
                </a:schemeClr>
              </a:solidFill>
            </a:endParaRPr>
          </a:p>
          <a:p>
            <a:pPr algn="just">
              <a:lnSpc>
                <a:spcPct val="114000"/>
              </a:lnSpc>
            </a:pPr>
            <a:r>
              <a:rPr lang="en-US" sz="1200" dirty="0" smtClean="0">
                <a:solidFill>
                  <a:schemeClr val="tx1">
                    <a:lumMod val="75000"/>
                  </a:schemeClr>
                </a:solidFill>
              </a:rPr>
              <a:t>According to the Governor’s </a:t>
            </a:r>
            <a:r>
              <a:rPr lang="en-US" sz="1200" dirty="0">
                <a:solidFill>
                  <a:schemeClr val="tx1">
                    <a:lumMod val="75000"/>
                  </a:schemeClr>
                </a:solidFill>
              </a:rPr>
              <a:t>Office and NC Department of </a:t>
            </a:r>
            <a:r>
              <a:rPr lang="en-US" sz="1200" dirty="0" smtClean="0">
                <a:solidFill>
                  <a:schemeClr val="tx1">
                    <a:lumMod val="75000"/>
                  </a:schemeClr>
                </a:solidFill>
              </a:rPr>
              <a:t>Commerce, in their most recent statewide </a:t>
            </a:r>
            <a:r>
              <a:rPr lang="en-US" sz="1200" dirty="0">
                <a:solidFill>
                  <a:schemeClr val="tx1">
                    <a:lumMod val="75000"/>
                  </a:schemeClr>
                </a:solidFill>
              </a:rPr>
              <a:t>tourism spending </a:t>
            </a:r>
            <a:r>
              <a:rPr lang="en-US" sz="1200" dirty="0" smtClean="0">
                <a:solidFill>
                  <a:schemeClr val="tx1">
                    <a:lumMod val="75000"/>
                  </a:schemeClr>
                </a:solidFill>
              </a:rPr>
              <a:t>report (August 2016), domestic </a:t>
            </a:r>
            <a:r>
              <a:rPr lang="en-US" sz="1200" dirty="0">
                <a:solidFill>
                  <a:schemeClr val="tx1">
                    <a:lumMod val="75000"/>
                  </a:schemeClr>
                </a:solidFill>
              </a:rPr>
              <a:t>visitors spent $32.5 million in Chatham County in 2015. This is an increase of 2.4 percent compared to 2014 and reflects a seven-year trend of climbing visitor spending. </a:t>
            </a:r>
            <a:r>
              <a:rPr lang="en-US" sz="1200" dirty="0" smtClean="0">
                <a:solidFill>
                  <a:schemeClr val="tx1">
                    <a:lumMod val="75000"/>
                  </a:schemeClr>
                </a:solidFill>
              </a:rPr>
              <a:t>  The </a:t>
            </a:r>
            <a:r>
              <a:rPr lang="en-US" sz="1200" dirty="0">
                <a:solidFill>
                  <a:schemeClr val="tx1">
                    <a:lumMod val="75000"/>
                  </a:schemeClr>
                </a:solidFill>
              </a:rPr>
              <a:t>state report </a:t>
            </a:r>
            <a:r>
              <a:rPr lang="en-US" sz="1200" dirty="0" smtClean="0">
                <a:solidFill>
                  <a:schemeClr val="tx1">
                    <a:lumMod val="75000"/>
                  </a:schemeClr>
                </a:solidFill>
              </a:rPr>
              <a:t>also showed </a:t>
            </a:r>
            <a:r>
              <a:rPr lang="en-US" sz="1200" dirty="0">
                <a:solidFill>
                  <a:schemeClr val="tx1">
                    <a:lumMod val="75000"/>
                  </a:schemeClr>
                </a:solidFill>
              </a:rPr>
              <a:t>that the visitor industry directly provides 180 jobs in Chatham County with a payroll of nearly $4 million, up 6.7 percent over 2014. Chatham’s visitors also generated $590,000 in local tax revenues, up 3.3 percent from 2014</a:t>
            </a:r>
            <a:r>
              <a:rPr lang="en-US" sz="1200" dirty="0" smtClean="0">
                <a:solidFill>
                  <a:schemeClr val="tx1">
                    <a:lumMod val="75000"/>
                  </a:schemeClr>
                </a:solidFill>
              </a:rPr>
              <a:t>.</a:t>
            </a:r>
          </a:p>
          <a:p>
            <a:pPr algn="just">
              <a:lnSpc>
                <a:spcPct val="114000"/>
              </a:lnSpc>
            </a:pPr>
            <a:endParaRPr lang="en-US" sz="1200" dirty="0" smtClean="0">
              <a:solidFill>
                <a:schemeClr val="tx1">
                  <a:lumMod val="75000"/>
                </a:schemeClr>
              </a:solidFill>
            </a:endParaRPr>
          </a:p>
          <a:p>
            <a:pPr algn="just">
              <a:lnSpc>
                <a:spcPct val="114000"/>
              </a:lnSpc>
            </a:pPr>
            <a:r>
              <a:rPr lang="en-US" sz="1200" dirty="0" smtClean="0">
                <a:solidFill>
                  <a:schemeClr val="tx1">
                    <a:lumMod val="75000"/>
                  </a:schemeClr>
                </a:solidFill>
              </a:rPr>
              <a:t>In speaking with </a:t>
            </a:r>
            <a:r>
              <a:rPr lang="en-US" sz="1200" dirty="0" smtClean="0">
                <a:solidFill>
                  <a:schemeClr val="tx1">
                    <a:lumMod val="75000"/>
                  </a:schemeClr>
                </a:solidFill>
              </a:rPr>
              <a:t>representatives of the local tourism organizations, </a:t>
            </a:r>
            <a:r>
              <a:rPr lang="en-US" sz="1200" dirty="0" smtClean="0">
                <a:solidFill>
                  <a:schemeClr val="tx1">
                    <a:lumMod val="75000"/>
                  </a:schemeClr>
                </a:solidFill>
              </a:rPr>
              <a:t>the type of accommodations in the area are primarily bed &amp; breakfast /inn-type lodging.  It is highly likely that these guests are not always provided with meals in their room rate and will need easy access to groceries and sundries.</a:t>
            </a:r>
          </a:p>
          <a:p>
            <a:pPr algn="just">
              <a:lnSpc>
                <a:spcPct val="114000"/>
              </a:lnSpc>
            </a:pPr>
            <a:endParaRPr lang="en-US" sz="1200" dirty="0">
              <a:solidFill>
                <a:schemeClr val="tx1">
                  <a:lumMod val="75000"/>
                </a:schemeClr>
              </a:solidFill>
            </a:endParaRPr>
          </a:p>
          <a:p>
            <a:pPr algn="just">
              <a:lnSpc>
                <a:spcPct val="114000"/>
              </a:lnSpc>
            </a:pPr>
            <a:r>
              <a:rPr lang="en-US" sz="1200" u="sng" dirty="0">
                <a:solidFill>
                  <a:schemeClr val="tx1">
                    <a:lumMod val="75000"/>
                  </a:schemeClr>
                </a:solidFill>
              </a:rPr>
              <a:t>Focus on Sustainable/Green/Organic Foods</a:t>
            </a:r>
          </a:p>
          <a:p>
            <a:pPr algn="just">
              <a:lnSpc>
                <a:spcPct val="114000"/>
              </a:lnSpc>
            </a:pPr>
            <a:r>
              <a:rPr lang="en-US" sz="1200" dirty="0">
                <a:solidFill>
                  <a:schemeClr val="tx1">
                    <a:lumMod val="75000"/>
                  </a:schemeClr>
                </a:solidFill>
              </a:rPr>
              <a:t>With the creation of the NC GreenTravel Initiative Program in 2011, there are an increased number of GreenTravel guests seeking out and supporting those businesses who practice environmental stewardship and sustainability.  Businesses known for their sustainability practices are welcomed and provide a significant service to the area.</a:t>
            </a:r>
          </a:p>
          <a:p>
            <a:pPr algn="just">
              <a:lnSpc>
                <a:spcPct val="114000"/>
              </a:lnSpc>
            </a:pPr>
            <a:endParaRPr lang="en-US" sz="1200" dirty="0" smtClean="0">
              <a:solidFill>
                <a:schemeClr val="tx1">
                  <a:lumMod val="75000"/>
                </a:schemeClr>
              </a:solidFill>
            </a:endParaRPr>
          </a:p>
          <a:p>
            <a:pPr algn="just">
              <a:lnSpc>
                <a:spcPct val="114000"/>
              </a:lnSpc>
            </a:pPr>
            <a:endParaRPr lang="en-US" sz="1200" dirty="0" smtClean="0">
              <a:solidFill>
                <a:schemeClr val="tx1">
                  <a:lumMod val="75000"/>
                </a:schemeClr>
              </a:solidFill>
            </a:endParaRPr>
          </a:p>
        </p:txBody>
      </p:sp>
      <p:sp>
        <p:nvSpPr>
          <p:cNvPr id="4" name="Slide Number Placeholder 3"/>
          <p:cNvSpPr>
            <a:spLocks noGrp="1"/>
          </p:cNvSpPr>
          <p:nvPr>
            <p:ph type="sldNum" sz="quarter" idx="12"/>
          </p:nvPr>
        </p:nvSpPr>
        <p:spPr/>
        <p:txBody>
          <a:bodyPr/>
          <a:lstStyle/>
          <a:p>
            <a:fld id="{BD5C7ECB-B2D0-4B68-AAE7-49F9B8425D41}" type="slidenum">
              <a:rPr lang="en-US" smtClean="0"/>
              <a:t>2</a:t>
            </a:fld>
            <a:endParaRPr lang="en-US" dirty="0"/>
          </a:p>
        </p:txBody>
      </p:sp>
    </p:spTree>
    <p:extLst>
      <p:ext uri="{BB962C8B-B14F-4D97-AF65-F5344CB8AC3E}">
        <p14:creationId xmlns:p14="http://schemas.microsoft.com/office/powerpoint/2010/main" val="336896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97725" y="152400"/>
            <a:ext cx="7948551" cy="687111"/>
          </a:xfrm>
          <a:prstGeom prst="rect">
            <a:avLst/>
          </a:prstGeom>
        </p:spPr>
        <p:txBody>
          <a:bodyPr wrap="square">
            <a:spAutoFit/>
          </a:bodyPr>
          <a:lstStyle/>
          <a:p>
            <a:pPr algn="ctr"/>
            <a:r>
              <a:rPr lang="en-US" sz="1400" b="1" dirty="0" smtClean="0">
                <a:solidFill>
                  <a:srgbClr val="FFFFFF"/>
                </a:solidFill>
              </a:rPr>
              <a:t>ADDENDUM</a:t>
            </a:r>
            <a:endParaRPr lang="en-US" sz="1400" b="1" dirty="0">
              <a:solidFill>
                <a:srgbClr val="FFFFFF"/>
              </a:solidFill>
            </a:endParaRPr>
          </a:p>
          <a:p>
            <a:pPr algn="ctr"/>
            <a:r>
              <a:rPr lang="en-US" sz="1200" b="1" dirty="0" smtClean="0">
                <a:solidFill>
                  <a:srgbClr val="FFFFFF"/>
                </a:solidFill>
              </a:rPr>
              <a:t>US </a:t>
            </a:r>
            <a:r>
              <a:rPr lang="en-US" sz="1200" b="1" dirty="0">
                <a:solidFill>
                  <a:srgbClr val="FFFFFF"/>
                </a:solidFill>
              </a:rPr>
              <a:t>Route 15/US Route 501 &amp; Polks Landing Road, Chapel Hill, Chatham County, NC</a:t>
            </a:r>
          </a:p>
          <a:p>
            <a:pPr algn="just">
              <a:lnSpc>
                <a:spcPct val="115000"/>
              </a:lnSpc>
              <a:tabLst>
                <a:tab pos="1200150" algn="l"/>
                <a:tab pos="1482725" algn="l"/>
              </a:tabLst>
            </a:pPr>
            <a:endParaRPr lang="en-US" sz="1100" dirty="0" smtClean="0">
              <a:solidFill>
                <a:srgbClr val="FFFFFF"/>
              </a:solidFill>
            </a:endParaRPr>
          </a:p>
        </p:txBody>
      </p:sp>
      <p:sp>
        <p:nvSpPr>
          <p:cNvPr id="2" name="Rectangle 1"/>
          <p:cNvSpPr/>
          <p:nvPr/>
        </p:nvSpPr>
        <p:spPr>
          <a:xfrm>
            <a:off x="209550" y="1219200"/>
            <a:ext cx="8724900" cy="3670941"/>
          </a:xfrm>
          <a:prstGeom prst="rect">
            <a:avLst/>
          </a:prstGeom>
        </p:spPr>
        <p:txBody>
          <a:bodyPr wrap="square">
            <a:spAutoFit/>
          </a:bodyPr>
          <a:lstStyle/>
          <a:p>
            <a:pPr algn="just">
              <a:lnSpc>
                <a:spcPct val="114000"/>
              </a:lnSpc>
            </a:pPr>
            <a:r>
              <a:rPr lang="en-US" sz="1200" dirty="0" smtClean="0">
                <a:solidFill>
                  <a:schemeClr val="tx1">
                    <a:lumMod val="75000"/>
                  </a:schemeClr>
                </a:solidFill>
              </a:rPr>
              <a:t>A variety of green and organic product offerings is also appealing.  Chatham County participates in the annual IRONMAN 70.3 Raleigh where ~2,200 athletes train year round to compete </a:t>
            </a:r>
            <a:r>
              <a:rPr lang="en-US" sz="1200" dirty="0" smtClean="0"/>
              <a:t>in the swim-bike-run competition.  Many of these athletes focus on maintaining a healthy lifestyle and eating more organic foods.  The event also attracts a large </a:t>
            </a:r>
            <a:r>
              <a:rPr lang="en-US" sz="1200" dirty="0"/>
              <a:t>number of visitors to Chatham </a:t>
            </a:r>
            <a:r>
              <a:rPr lang="en-US" sz="1200" dirty="0" smtClean="0"/>
              <a:t>County for this three day event.</a:t>
            </a:r>
          </a:p>
          <a:p>
            <a:pPr algn="just">
              <a:lnSpc>
                <a:spcPct val="114000"/>
              </a:lnSpc>
            </a:pPr>
            <a:r>
              <a:rPr lang="en-US" sz="1200" dirty="0" smtClean="0"/>
              <a:t/>
            </a:r>
            <a:br>
              <a:rPr lang="en-US" sz="1200" dirty="0" smtClean="0"/>
            </a:br>
            <a:r>
              <a:rPr lang="en-US" sz="1200" u="sng" dirty="0" smtClean="0"/>
              <a:t>Demographics</a:t>
            </a:r>
          </a:p>
          <a:p>
            <a:pPr algn="just">
              <a:lnSpc>
                <a:spcPct val="114000"/>
              </a:lnSpc>
            </a:pPr>
            <a:r>
              <a:rPr lang="en-US" sz="1200" dirty="0" smtClean="0"/>
              <a:t>Demographics </a:t>
            </a:r>
            <a:r>
              <a:rPr lang="en-US" sz="1200" dirty="0" smtClean="0"/>
              <a:t>also reflect a Median </a:t>
            </a:r>
            <a:r>
              <a:rPr lang="en-US" sz="1200" dirty="0"/>
              <a:t>H</a:t>
            </a:r>
            <a:r>
              <a:rPr lang="en-US" sz="1200" dirty="0" smtClean="0"/>
              <a:t>ousehold Income of $76,653 within </a:t>
            </a:r>
            <a:r>
              <a:rPr lang="en-US" sz="1200" dirty="0"/>
              <a:t>the Trade </a:t>
            </a:r>
            <a:r>
              <a:rPr lang="en-US" sz="1200" dirty="0" smtClean="0"/>
              <a:t>Area. As the level of income continues to increase, it can be seen that higher income families demand a higher level of quality of construction and amenities provided by their residential communities (refer to Construction Activity spreadsheet in Market Study).   This increased affluence also impacts consumer spending.  These consumers will spend a higher </a:t>
            </a:r>
            <a:r>
              <a:rPr lang="en-US" sz="1200" dirty="0"/>
              <a:t>proportion of their income on prepared food, gourmet </a:t>
            </a:r>
            <a:r>
              <a:rPr lang="en-US" sz="1200" dirty="0" smtClean="0"/>
              <a:t>and organic products</a:t>
            </a:r>
            <a:r>
              <a:rPr lang="en-US" sz="1200" dirty="0"/>
              <a:t>, eating out and food items with some form of health or ethical benefits.</a:t>
            </a:r>
          </a:p>
          <a:p>
            <a:pPr algn="just">
              <a:lnSpc>
                <a:spcPct val="114000"/>
              </a:lnSpc>
            </a:pPr>
            <a:endParaRPr lang="en-US" sz="1200" dirty="0"/>
          </a:p>
          <a:p>
            <a:pPr algn="just">
              <a:lnSpc>
                <a:spcPct val="114000"/>
              </a:lnSpc>
            </a:pPr>
            <a:r>
              <a:rPr lang="en-US" sz="1200" dirty="0"/>
              <a:t>As can be seen in the Market Study, there are only three existing grocery competitors within a three mile radius, </a:t>
            </a:r>
            <a:r>
              <a:rPr lang="en-US" sz="1200" dirty="0" smtClean="0"/>
              <a:t>one </a:t>
            </a:r>
            <a:r>
              <a:rPr lang="en-US" sz="1200" dirty="0"/>
              <a:t>targets the budget consumer, </a:t>
            </a:r>
            <a:r>
              <a:rPr lang="en-US" sz="1200" dirty="0" smtClean="0"/>
              <a:t>another </a:t>
            </a:r>
            <a:r>
              <a:rPr lang="en-US" sz="1200" dirty="0"/>
              <a:t>targets the high-end consumer, and the last targets consumers whose spending habits </a:t>
            </a:r>
            <a:r>
              <a:rPr lang="en-US" sz="1200" dirty="0" smtClean="0"/>
              <a:t>span the </a:t>
            </a:r>
            <a:r>
              <a:rPr lang="en-US" sz="1200" dirty="0"/>
              <a:t>middle of that spectrum.  </a:t>
            </a:r>
            <a:r>
              <a:rPr lang="en-US" sz="1200" dirty="0" smtClean="0"/>
              <a:t>For </a:t>
            </a:r>
            <a:r>
              <a:rPr lang="en-US" sz="1200" dirty="0"/>
              <a:t>a specific consumer spending level , no alternatives exist, and there may be times a consumer will travel outside of their immediate area to seek other </a:t>
            </a:r>
            <a:r>
              <a:rPr lang="en-US" sz="1200" dirty="0" smtClean="0"/>
              <a:t>comparable alternatives</a:t>
            </a:r>
            <a:r>
              <a:rPr lang="en-US" sz="1200" dirty="0"/>
              <a:t>. The addition of a high-end grocery store would provide competition and encourage people to not seek other grocery providers outside of their immediate area</a:t>
            </a:r>
            <a:r>
              <a:rPr lang="en-US" sz="1200" dirty="0" smtClean="0"/>
              <a:t>.</a:t>
            </a:r>
          </a:p>
        </p:txBody>
      </p:sp>
      <p:sp>
        <p:nvSpPr>
          <p:cNvPr id="4" name="Slide Number Placeholder 3"/>
          <p:cNvSpPr>
            <a:spLocks noGrp="1"/>
          </p:cNvSpPr>
          <p:nvPr>
            <p:ph type="sldNum" sz="quarter" idx="12"/>
          </p:nvPr>
        </p:nvSpPr>
        <p:spPr/>
        <p:txBody>
          <a:bodyPr/>
          <a:lstStyle/>
          <a:p>
            <a:fld id="{BD5C7ECB-B2D0-4B68-AAE7-49F9B8425D41}" type="slidenum">
              <a:rPr lang="en-US" smtClean="0"/>
              <a:t>3</a:t>
            </a:fld>
            <a:endParaRPr lang="en-US" dirty="0"/>
          </a:p>
        </p:txBody>
      </p:sp>
    </p:spTree>
    <p:extLst>
      <p:ext uri="{BB962C8B-B14F-4D97-AF65-F5344CB8AC3E}">
        <p14:creationId xmlns:p14="http://schemas.microsoft.com/office/powerpoint/2010/main" val="1785333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97725" y="152400"/>
            <a:ext cx="7948551" cy="687111"/>
          </a:xfrm>
          <a:prstGeom prst="rect">
            <a:avLst/>
          </a:prstGeom>
        </p:spPr>
        <p:txBody>
          <a:bodyPr wrap="square">
            <a:spAutoFit/>
          </a:bodyPr>
          <a:lstStyle/>
          <a:p>
            <a:pPr algn="ctr"/>
            <a:r>
              <a:rPr lang="en-US" sz="1400" b="1" dirty="0" smtClean="0">
                <a:solidFill>
                  <a:srgbClr val="FFFFFF"/>
                </a:solidFill>
              </a:rPr>
              <a:t>CONTACT INFORMATION</a:t>
            </a:r>
            <a:endParaRPr lang="en-US" sz="1400" b="1" dirty="0">
              <a:solidFill>
                <a:srgbClr val="FFFFFF"/>
              </a:solidFill>
            </a:endParaRPr>
          </a:p>
          <a:p>
            <a:pPr algn="ctr"/>
            <a:r>
              <a:rPr lang="en-US" sz="1200" b="1" dirty="0" smtClean="0">
                <a:solidFill>
                  <a:srgbClr val="FFFFFF"/>
                </a:solidFill>
              </a:rPr>
              <a:t>US </a:t>
            </a:r>
            <a:r>
              <a:rPr lang="en-US" sz="1200" b="1" dirty="0">
                <a:solidFill>
                  <a:srgbClr val="FFFFFF"/>
                </a:solidFill>
              </a:rPr>
              <a:t>Route 15/US Route 501 &amp; Polks Landing Road, Chapel Hill, Chatham County, NC</a:t>
            </a:r>
          </a:p>
          <a:p>
            <a:pPr algn="just">
              <a:lnSpc>
                <a:spcPct val="115000"/>
              </a:lnSpc>
              <a:tabLst>
                <a:tab pos="1200150" algn="l"/>
                <a:tab pos="1482725" algn="l"/>
              </a:tabLst>
            </a:pPr>
            <a:endParaRPr lang="en-US" sz="1100" dirty="0" smtClean="0">
              <a:solidFill>
                <a:srgbClr val="FFFFFF"/>
              </a:solidFill>
            </a:endParaRPr>
          </a:p>
        </p:txBody>
      </p:sp>
      <p:sp>
        <p:nvSpPr>
          <p:cNvPr id="85" name="TextBox 84"/>
          <p:cNvSpPr txBox="1"/>
          <p:nvPr/>
        </p:nvSpPr>
        <p:spPr>
          <a:xfrm>
            <a:off x="6807851" y="5758190"/>
            <a:ext cx="888349" cy="261610"/>
          </a:xfrm>
          <a:prstGeom prst="rect">
            <a:avLst/>
          </a:prstGeom>
          <a:noFill/>
        </p:spPr>
        <p:txBody>
          <a:bodyPr wrap="square" rtlCol="0">
            <a:spAutoFit/>
          </a:bodyPr>
          <a:lstStyle/>
          <a:p>
            <a:r>
              <a:rPr lang="en-US" sz="1100" dirty="0" smtClean="0">
                <a:solidFill>
                  <a:srgbClr val="FFFFFF"/>
                </a:solidFill>
              </a:rPr>
              <a:t>Trade Area</a:t>
            </a:r>
            <a:endParaRPr lang="en-US" sz="1100" dirty="0">
              <a:solidFill>
                <a:srgbClr val="FFFFFF"/>
              </a:solidFill>
            </a:endParaRPr>
          </a:p>
        </p:txBody>
      </p:sp>
      <p:sp>
        <p:nvSpPr>
          <p:cNvPr id="10" name="Text Box 8"/>
          <p:cNvSpPr txBox="1">
            <a:spLocks noChangeArrowheads="1"/>
          </p:cNvSpPr>
          <p:nvPr/>
        </p:nvSpPr>
        <p:spPr bwMode="auto">
          <a:xfrm>
            <a:off x="1981200" y="2399943"/>
            <a:ext cx="5029200" cy="2400657"/>
          </a:xfrm>
          <a:prstGeom prst="rect">
            <a:avLst/>
          </a:prstGeom>
          <a:noFill/>
          <a:ln w="9525">
            <a:noFill/>
            <a:miter lim="800000"/>
            <a:headEnd/>
            <a:tailEnd/>
          </a:ln>
          <a:effectLst>
            <a:outerShdw blurRad="25400" dist="12700" dir="2700000" algn="tl" rotWithShape="0">
              <a:prstClr val="black">
                <a:alpha val="40000"/>
              </a:prstClr>
            </a:outerShdw>
          </a:effectLst>
        </p:spPr>
        <p:txBody>
          <a:bodyPr wrap="square" lIns="18288" rIns="18288">
            <a:spAutoFit/>
          </a:bodyPr>
          <a:lstStyle/>
          <a:p>
            <a:pPr algn="ctr">
              <a:spcBef>
                <a:spcPct val="50000"/>
              </a:spcBef>
              <a:buClr>
                <a:srgbClr val="A50021"/>
              </a:buClr>
              <a:defRPr/>
            </a:pPr>
            <a:r>
              <a:rPr lang="en-US" sz="1400" i="1" dirty="0" smtClean="0">
                <a:solidFill>
                  <a:schemeClr val="tx1">
                    <a:lumMod val="75000"/>
                  </a:schemeClr>
                </a:solidFill>
              </a:rPr>
              <a:t>For Additional Information, please contact:</a:t>
            </a:r>
          </a:p>
          <a:p>
            <a:pPr algn="ctr">
              <a:spcBef>
                <a:spcPct val="50000"/>
              </a:spcBef>
              <a:buClr>
                <a:srgbClr val="A50021"/>
              </a:buClr>
              <a:defRPr/>
            </a:pPr>
            <a:r>
              <a:rPr lang="en-US" sz="1600" b="1" dirty="0" smtClean="0">
                <a:solidFill>
                  <a:schemeClr val="tx1">
                    <a:lumMod val="75000"/>
                  </a:schemeClr>
                </a:solidFill>
                <a:latin typeface="+mn-lt"/>
              </a:rPr>
              <a:t>Jeff Surrency, Executive Vice President of Development</a:t>
            </a:r>
            <a:endParaRPr lang="en-US" sz="1600" b="1" dirty="0">
              <a:solidFill>
                <a:schemeClr val="tx1">
                  <a:lumMod val="75000"/>
                </a:schemeClr>
              </a:solidFill>
              <a:latin typeface="+mn-lt"/>
            </a:endParaRPr>
          </a:p>
          <a:p>
            <a:pPr algn="ctr">
              <a:spcBef>
                <a:spcPts val="20"/>
              </a:spcBef>
              <a:buClr>
                <a:srgbClr val="A50021"/>
              </a:buClr>
              <a:defRPr/>
            </a:pPr>
            <a:r>
              <a:rPr lang="en-US" sz="1600" dirty="0" smtClean="0">
                <a:solidFill>
                  <a:schemeClr val="tx1">
                    <a:lumMod val="75000"/>
                  </a:schemeClr>
                </a:solidFill>
                <a:latin typeface="+mn-lt"/>
              </a:rPr>
              <a:t>jsurrency@morganpg.com</a:t>
            </a:r>
          </a:p>
          <a:p>
            <a:pPr algn="ctr">
              <a:spcBef>
                <a:spcPts val="20"/>
              </a:spcBef>
              <a:buClr>
                <a:srgbClr val="A50021"/>
              </a:buClr>
              <a:defRPr/>
            </a:pPr>
            <a:r>
              <a:rPr lang="en-US" sz="1600" dirty="0" smtClean="0">
                <a:solidFill>
                  <a:schemeClr val="tx1">
                    <a:lumMod val="75000"/>
                  </a:schemeClr>
                </a:solidFill>
              </a:rPr>
              <a:t>Phone: 704-909-4502</a:t>
            </a:r>
            <a:endParaRPr lang="en-US" sz="1600" dirty="0" smtClean="0">
              <a:solidFill>
                <a:schemeClr val="tx1">
                  <a:lumMod val="75000"/>
                </a:schemeClr>
              </a:solidFill>
              <a:latin typeface="+mn-lt"/>
            </a:endParaRPr>
          </a:p>
          <a:p>
            <a:pPr algn="ctr">
              <a:spcBef>
                <a:spcPts val="20"/>
              </a:spcBef>
              <a:buClr>
                <a:srgbClr val="A50021"/>
              </a:buClr>
              <a:defRPr/>
            </a:pPr>
            <a:endParaRPr lang="en-US" sz="1600" dirty="0">
              <a:solidFill>
                <a:schemeClr val="tx1">
                  <a:lumMod val="75000"/>
                </a:schemeClr>
              </a:solidFill>
            </a:endParaRPr>
          </a:p>
          <a:p>
            <a:pPr algn="ctr">
              <a:spcBef>
                <a:spcPts val="20"/>
              </a:spcBef>
              <a:buClr>
                <a:srgbClr val="A50021"/>
              </a:buClr>
              <a:defRPr/>
            </a:pPr>
            <a:r>
              <a:rPr lang="en-US" sz="1600" dirty="0">
                <a:solidFill>
                  <a:schemeClr val="tx1">
                    <a:lumMod val="75000"/>
                  </a:schemeClr>
                </a:solidFill>
              </a:rPr>
              <a:t>13024 Ballantyne Corporate  Place, Suite 500</a:t>
            </a:r>
          </a:p>
          <a:p>
            <a:pPr algn="ctr">
              <a:spcBef>
                <a:spcPts val="20"/>
              </a:spcBef>
              <a:buClr>
                <a:srgbClr val="A50021"/>
              </a:buClr>
              <a:defRPr/>
            </a:pPr>
            <a:r>
              <a:rPr lang="en-US" sz="1600" dirty="0">
                <a:solidFill>
                  <a:schemeClr val="tx1">
                    <a:lumMod val="75000"/>
                  </a:schemeClr>
                </a:solidFill>
              </a:rPr>
              <a:t>Charlotte, NC 28277</a:t>
            </a:r>
          </a:p>
          <a:p>
            <a:pPr algn="ctr">
              <a:spcBef>
                <a:spcPts val="20"/>
              </a:spcBef>
              <a:buClr>
                <a:srgbClr val="A50021"/>
              </a:buClr>
              <a:defRPr/>
            </a:pPr>
            <a:endParaRPr lang="en-US" sz="1600" dirty="0" smtClean="0">
              <a:solidFill>
                <a:schemeClr val="tx1">
                  <a:lumMod val="75000"/>
                </a:schemeClr>
              </a:solidFill>
              <a:latin typeface="+mn-lt"/>
            </a:endParaRPr>
          </a:p>
          <a:p>
            <a:pPr algn="ctr">
              <a:spcBef>
                <a:spcPts val="20"/>
              </a:spcBef>
              <a:buClr>
                <a:srgbClr val="A50021"/>
              </a:buClr>
              <a:defRPr/>
            </a:pPr>
            <a:r>
              <a:rPr lang="en-US" sz="1600" dirty="0" smtClean="0">
                <a:solidFill>
                  <a:schemeClr val="tx1">
                    <a:lumMod val="75000"/>
                  </a:schemeClr>
                </a:solidFill>
              </a:rPr>
              <a:t>www.morganpg.com</a:t>
            </a:r>
            <a:endParaRPr lang="en-US" sz="1600" dirty="0">
              <a:solidFill>
                <a:schemeClr val="tx1">
                  <a:lumMod val="75000"/>
                </a:schemeClr>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14065" y="1577302"/>
            <a:ext cx="2115870" cy="480097"/>
          </a:xfrm>
          <a:prstGeom prst="rect">
            <a:avLst/>
          </a:prstGeom>
          <a:noFill/>
          <a:ln>
            <a:noFill/>
          </a:ln>
        </p:spPr>
      </p:pic>
      <p:sp>
        <p:nvSpPr>
          <p:cNvPr id="3" name="Slide Number Placeholder 2"/>
          <p:cNvSpPr>
            <a:spLocks noGrp="1"/>
          </p:cNvSpPr>
          <p:nvPr>
            <p:ph type="sldNum" sz="quarter" idx="12"/>
          </p:nvPr>
        </p:nvSpPr>
        <p:spPr/>
        <p:txBody>
          <a:bodyPr/>
          <a:lstStyle/>
          <a:p>
            <a:fld id="{BD5C7ECB-B2D0-4B68-AAE7-49F9B8425D41}" type="slidenum">
              <a:rPr lang="en-US" smtClean="0"/>
              <a:t>4</a:t>
            </a:fld>
            <a:endParaRPr lang="en-US" dirty="0"/>
          </a:p>
        </p:txBody>
      </p:sp>
    </p:spTree>
    <p:extLst>
      <p:ext uri="{BB962C8B-B14F-4D97-AF65-F5344CB8AC3E}">
        <p14:creationId xmlns:p14="http://schemas.microsoft.com/office/powerpoint/2010/main" val="1795943036"/>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rgbClr val="3F3F3F"/>
      </a:lt1>
      <a:dk2>
        <a:srgbClr val="C3D69B"/>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14302</TotalTime>
  <Words>329</Words>
  <Application>Microsoft Office PowerPoint</Application>
  <PresentationFormat>On-screen Show (4:3)</PresentationFormat>
  <Paragraphs>39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DEVASST</dc:creator>
  <cp:lastModifiedBy>DEVASST</cp:lastModifiedBy>
  <cp:revision>878</cp:revision>
  <cp:lastPrinted>2016-09-20T15:49:45Z</cp:lastPrinted>
  <dcterms:created xsi:type="dcterms:W3CDTF">2013-01-03T16:06:04Z</dcterms:created>
  <dcterms:modified xsi:type="dcterms:W3CDTF">2017-05-31T18:04:59Z</dcterms:modified>
</cp:coreProperties>
</file>